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60" r:id="rId8"/>
    <p:sldId id="259" r:id="rId9"/>
    <p:sldId id="262" r:id="rId10"/>
    <p:sldId id="261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5B"/>
    <a:srgbClr val="2CD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EA2C00-1F67-43AC-B7D1-91445732A306}" v="1" dt="2024-10-16T11:22:54.3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8" autoAdjust="0"/>
    <p:restoredTop sz="86388" autoAdjust="0"/>
  </p:normalViewPr>
  <p:slideViewPr>
    <p:cSldViewPr snapToGrid="0" snapToObjects="1">
      <p:cViewPr varScale="1">
        <p:scale>
          <a:sx n="98" d="100"/>
          <a:sy n="98" d="100"/>
        </p:scale>
        <p:origin x="147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urnbull, Yvonne" userId="8f2ea52a-b028-449b-ad73-911c0c067f37" providerId="ADAL" clId="{16EA2C00-1F67-43AC-B7D1-91445732A306}"/>
    <pc:docChg chg="modSld">
      <pc:chgData name="Turnbull, Yvonne" userId="8f2ea52a-b028-449b-ad73-911c0c067f37" providerId="ADAL" clId="{16EA2C00-1F67-43AC-B7D1-91445732A306}" dt="2024-10-16T11:22:54.295" v="47" actId="20577"/>
      <pc:docMkLst>
        <pc:docMk/>
      </pc:docMkLst>
      <pc:sldChg chg="modSp mod">
        <pc:chgData name="Turnbull, Yvonne" userId="8f2ea52a-b028-449b-ad73-911c0c067f37" providerId="ADAL" clId="{16EA2C00-1F67-43AC-B7D1-91445732A306}" dt="2024-10-16T11:22:54.295" v="47" actId="20577"/>
        <pc:sldMkLst>
          <pc:docMk/>
          <pc:sldMk cId="431230710" sldId="257"/>
        </pc:sldMkLst>
        <pc:spChg chg="mod">
          <ac:chgData name="Turnbull, Yvonne" userId="8f2ea52a-b028-449b-ad73-911c0c067f37" providerId="ADAL" clId="{16EA2C00-1F67-43AC-B7D1-91445732A306}" dt="2024-10-16T11:22:54.295" v="47" actId="20577"/>
          <ac:spMkLst>
            <pc:docMk/>
            <pc:sldMk cId="431230710" sldId="257"/>
            <ac:spMk id="3" creationId="{12AC346D-B964-7D43-B106-1531A8F348F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F352D-0EE3-E443-A549-00552A51C2BD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2F1A0-AF56-1946-81FA-D17AD512C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49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EA7C-9C85-3345-BD5B-871883294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480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8D7332-D69B-0544-92A0-301CAD81A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699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4F51F-7504-874C-BCBA-F875B80FA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4903" y="130343"/>
            <a:ext cx="8950681" cy="660486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6B93C-DAE8-7E4B-8CC6-C7A804AFA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312"/>
            <a:ext cx="10515600" cy="468321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1E60B-EFF9-4349-9AE7-D4DF1856A5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0463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EE067FE-8724-A948-B3D1-BEBDE2EC6226}" type="datetimeFigureOut">
              <a:rPr lang="en-US" smtClean="0"/>
              <a:pPr/>
              <a:t>10/16/2024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862B5-1123-9142-BB87-6B0EE6E79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0463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B0282-FA09-6C48-A312-27D185582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01F328-8F89-DC42-B297-2BF9E9DB8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88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8732A56-0440-6843-A076-773BA532D907}"/>
              </a:ext>
            </a:extLst>
          </p:cNvPr>
          <p:cNvCxnSpPr>
            <a:cxnSpLocks/>
          </p:cNvCxnSpPr>
          <p:nvPr userDrawn="1"/>
        </p:nvCxnSpPr>
        <p:spPr>
          <a:xfrm>
            <a:off x="0" y="904461"/>
            <a:ext cx="12192000" cy="0"/>
          </a:xfrm>
          <a:prstGeom prst="line">
            <a:avLst/>
          </a:prstGeom>
          <a:ln w="25400">
            <a:solidFill>
              <a:srgbClr val="2CD5C4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AFB22C0D-2BE3-BE46-B81E-D7FAFFBEC85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5809" y="-112253"/>
            <a:ext cx="1989386" cy="111903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FC028AE-5034-2C46-AB5D-B6600B7D291B}"/>
              </a:ext>
            </a:extLst>
          </p:cNvPr>
          <p:cNvSpPr/>
          <p:nvPr userDrawn="1"/>
        </p:nvSpPr>
        <p:spPr>
          <a:xfrm>
            <a:off x="0" y="6190359"/>
            <a:ext cx="12192000" cy="667641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706B4BB-107D-F24A-A026-55B7D5BDAEE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807858" y="6174970"/>
            <a:ext cx="1367814" cy="68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94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fficeforstudents.org.uk/for-providers/student-protection-and-support/harassment-and-sexual-misconduct/condition-e6-harassment-and-sexual-misconduc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2F3F2-7D2D-884B-9F4A-88BCBC199C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Harassment and sexual misconduct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56BEF-00A0-3746-8BC0-93CE84FDF9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Yvonne Turnbull, Director of Student Advice and Wellbeing, and </a:t>
            </a:r>
          </a:p>
          <a:p>
            <a:r>
              <a:rPr lang="en-US" dirty="0"/>
              <a:t>Stuart Borthwick, Head of Student Governance</a:t>
            </a:r>
          </a:p>
        </p:txBody>
      </p:sp>
    </p:spTree>
    <p:extLst>
      <p:ext uri="{BB962C8B-B14F-4D97-AF65-F5344CB8AC3E}">
        <p14:creationId xmlns:p14="http://schemas.microsoft.com/office/powerpoint/2010/main" val="296087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E6180-5556-BD48-A79A-E9EF17423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Sector position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C346D-B964-7D43-B106-1531A8F34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2016 activity from UUK – changing the culture</a:t>
            </a:r>
          </a:p>
          <a:p>
            <a:r>
              <a:rPr lang="en-US" dirty="0"/>
              <a:t>2021 Statement of expectations</a:t>
            </a:r>
          </a:p>
          <a:p>
            <a:r>
              <a:rPr lang="en-US" dirty="0"/>
              <a:t>2023 Consultation and draft condition</a:t>
            </a:r>
          </a:p>
          <a:p>
            <a:r>
              <a:rPr lang="en-US" dirty="0"/>
              <a:t>2024 1</a:t>
            </a:r>
            <a:r>
              <a:rPr lang="en-US" baseline="30000" dirty="0"/>
              <a:t>st</a:t>
            </a:r>
            <a:r>
              <a:rPr lang="en-US" dirty="0"/>
              <a:t> August – removal of use of NDAs</a:t>
            </a:r>
          </a:p>
          <a:p>
            <a:r>
              <a:rPr lang="en-US" dirty="0"/>
              <a:t>2025 1</a:t>
            </a:r>
            <a:r>
              <a:rPr lang="en-US" baseline="30000" dirty="0"/>
              <a:t>st</a:t>
            </a:r>
            <a:r>
              <a:rPr lang="en-US" dirty="0"/>
              <a:t> August – new Condition of Registration in fullness across all </a:t>
            </a:r>
            <a:r>
              <a:rPr lang="en-US" dirty="0" err="1"/>
              <a:t>OfS</a:t>
            </a:r>
            <a:r>
              <a:rPr lang="en-US" dirty="0"/>
              <a:t> registered providers</a:t>
            </a:r>
          </a:p>
          <a:p>
            <a:r>
              <a:rPr lang="en-US" dirty="0">
                <a:hlinkClick r:id="rId2"/>
              </a:rPr>
              <a:t>https://www.officeforstudents.org.uk/for-providers/student-protection-and-support/harassment-and-sexual-misconduct/</a:t>
            </a:r>
            <a:r>
              <a:rPr lang="en-US">
                <a:hlinkClick r:id="rId2"/>
              </a:rPr>
              <a:t>condition-e6-harassment-and-sexual-misconduct/</a:t>
            </a:r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230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1C042-4301-1F30-0C18-61275DC9B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of the Condition E6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56BA7-85D2-0FBB-8F07-2BB7A8541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Ban on NDAs related to harassment and sexual misconduct</a:t>
            </a:r>
          </a:p>
          <a:p>
            <a:r>
              <a:rPr lang="en-GB" dirty="0"/>
              <a:t>Single comprehensive document</a:t>
            </a:r>
          </a:p>
          <a:p>
            <a:r>
              <a:rPr lang="en-GB" dirty="0"/>
              <a:t>Training for all students and staff</a:t>
            </a:r>
          </a:p>
          <a:p>
            <a:r>
              <a:rPr lang="en-GB" dirty="0"/>
              <a:t>Appropriate reporting and support mechanisms</a:t>
            </a:r>
          </a:p>
          <a:p>
            <a:r>
              <a:rPr lang="en-GB" dirty="0"/>
              <a:t>Policy required on intimate personal relationships</a:t>
            </a:r>
          </a:p>
          <a:p>
            <a:r>
              <a:rPr lang="en-GB" dirty="0"/>
              <a:t>Appropriate routes for complaints and discipline issues</a:t>
            </a:r>
          </a:p>
          <a:p>
            <a:r>
              <a:rPr lang="en-GB" dirty="0"/>
              <a:t>Freedom of Speech principles embedded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5632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4129B-10D2-5B5B-BD37-A7EAA13A2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Different partnerships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ADB32-6C0F-6E29-0BA2-27E1D5053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UK based and </a:t>
            </a:r>
            <a:r>
              <a:rPr lang="en-GB" dirty="0" err="1"/>
              <a:t>OfS</a:t>
            </a:r>
            <a:r>
              <a:rPr lang="en-GB" dirty="0"/>
              <a:t> registered</a:t>
            </a:r>
          </a:p>
          <a:p>
            <a:pPr lvl="1"/>
            <a:r>
              <a:rPr lang="en-GB" dirty="0"/>
              <a:t>Will need to comply with the new condition</a:t>
            </a:r>
          </a:p>
          <a:p>
            <a:pPr lvl="1"/>
            <a:r>
              <a:rPr lang="en-GB" dirty="0"/>
              <a:t>Joint compliance needed</a:t>
            </a:r>
          </a:p>
          <a:p>
            <a:r>
              <a:rPr lang="en-GB" dirty="0"/>
              <a:t>UK based and non-</a:t>
            </a:r>
            <a:r>
              <a:rPr lang="en-GB" dirty="0" err="1"/>
              <a:t>OfS</a:t>
            </a:r>
            <a:r>
              <a:rPr lang="en-GB" dirty="0"/>
              <a:t> registered</a:t>
            </a:r>
          </a:p>
          <a:p>
            <a:pPr lvl="1"/>
            <a:r>
              <a:rPr lang="en-GB" dirty="0"/>
              <a:t>Will need to comply with the new condition</a:t>
            </a:r>
          </a:p>
          <a:p>
            <a:pPr lvl="1"/>
            <a:r>
              <a:rPr lang="en-GB" dirty="0"/>
              <a:t>LJMU responsible for ensuring that compliance is in place through partnership</a:t>
            </a:r>
          </a:p>
          <a:p>
            <a:r>
              <a:rPr lang="en-GB" dirty="0"/>
              <a:t>Overseas</a:t>
            </a:r>
          </a:p>
          <a:p>
            <a:pPr lvl="1"/>
            <a:r>
              <a:rPr lang="en-GB" dirty="0"/>
              <a:t>Will need to comply with the new condition</a:t>
            </a:r>
          </a:p>
          <a:p>
            <a:pPr lvl="1"/>
            <a:r>
              <a:rPr lang="en-GB" dirty="0"/>
              <a:t>LJMU responsible for ensuring that compliance is in place through partnership</a:t>
            </a:r>
          </a:p>
        </p:txBody>
      </p:sp>
    </p:spTree>
    <p:extLst>
      <p:ext uri="{BB962C8B-B14F-4D97-AF65-F5344CB8AC3E}">
        <p14:creationId xmlns:p14="http://schemas.microsoft.com/office/powerpoint/2010/main" val="166534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0A309-9032-AEFD-08A8-46A0F9D6A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LJMU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9691B-CEF3-270C-CDBE-7AD6C99AD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Governance of activity – through the Sexual violence, hate crime and harassment working group and feeding into LJMU Safeguarding Board.</a:t>
            </a:r>
          </a:p>
          <a:p>
            <a:r>
              <a:rPr lang="en-GB" dirty="0"/>
              <a:t>Action plan in place to ensure timely compliance</a:t>
            </a:r>
          </a:p>
          <a:p>
            <a:r>
              <a:rPr lang="en-GB" dirty="0"/>
              <a:t>Review of all relevant policies and practices</a:t>
            </a:r>
          </a:p>
          <a:p>
            <a:r>
              <a:rPr lang="en-GB" dirty="0"/>
              <a:t>Review of all contracts needed – ensuing compliance</a:t>
            </a:r>
          </a:p>
          <a:p>
            <a:r>
              <a:rPr lang="en-GB" dirty="0"/>
              <a:t>Framework to demonstrate compliance developed in conjunction with the Collaborative partnerships team</a:t>
            </a:r>
          </a:p>
          <a:p>
            <a:r>
              <a:rPr lang="en-GB" dirty="0"/>
              <a:t>Timeline to complete this ahead of 1</a:t>
            </a:r>
            <a:r>
              <a:rPr lang="en-GB" baseline="30000" dirty="0"/>
              <a:t>st</a:t>
            </a:r>
            <a:r>
              <a:rPr lang="en-GB" dirty="0"/>
              <a:t> August 2025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649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CACFC-18E2-B6DC-ACE7-E8DD8EB6A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Partner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27AC7-06AC-6AF9-AEFC-5CD16D322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Review the condition</a:t>
            </a:r>
          </a:p>
          <a:p>
            <a:endParaRPr lang="en-GB" dirty="0"/>
          </a:p>
          <a:p>
            <a:r>
              <a:rPr lang="en-GB" dirty="0"/>
              <a:t>Identify any actions to be taken, including the review of relevant partner policies</a:t>
            </a:r>
          </a:p>
          <a:p>
            <a:endParaRPr lang="en-GB" dirty="0"/>
          </a:p>
          <a:p>
            <a:r>
              <a:rPr lang="en-GB" dirty="0"/>
              <a:t>Ensure appropriate support in place at a local level</a:t>
            </a:r>
          </a:p>
          <a:p>
            <a:endParaRPr lang="en-GB" dirty="0"/>
          </a:p>
          <a:p>
            <a:r>
              <a:rPr lang="en-GB" dirty="0"/>
              <a:t>Talk further with the Collaborative team once further detail is known</a:t>
            </a:r>
          </a:p>
        </p:txBody>
      </p:sp>
    </p:spTree>
    <p:extLst>
      <p:ext uri="{BB962C8B-B14F-4D97-AF65-F5344CB8AC3E}">
        <p14:creationId xmlns:p14="http://schemas.microsoft.com/office/powerpoint/2010/main" val="1135391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F9E9C-A8F0-4BBA-103F-9DDF8BA9B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A216D-ACB0-FF22-F4E3-B0AD66102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48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9789420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043035b0-99d9-4b21-9174-02a89da9929b"/>
</p:tagLst>
</file>

<file path=ppt/theme/theme1.xml><?xml version="1.0" encoding="utf-8"?>
<a:theme xmlns:a="http://schemas.openxmlformats.org/drawingml/2006/main" name="Office Theme">
  <a:themeElements>
    <a:clrScheme name="LJMU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0D18ED741E2743B1A093A93796452B" ma:contentTypeVersion="15" ma:contentTypeDescription="Create a new document." ma:contentTypeScope="" ma:versionID="98848fd176a605b4aba5d9516a87a593">
  <xsd:schema xmlns:xsd="http://www.w3.org/2001/XMLSchema" xmlns:xs="http://www.w3.org/2001/XMLSchema" xmlns:p="http://schemas.microsoft.com/office/2006/metadata/properties" xmlns:ns2="6ea4f5a2-6c83-45ea-82ef-70b51fabf6f8" xmlns:ns3="dac37fb3-e7b9-4739-bfd1-777062e83db3" targetNamespace="http://schemas.microsoft.com/office/2006/metadata/properties" ma:root="true" ma:fieldsID="602b12f8d045f3a2f2e38da147ecdd8c" ns2:_="" ns3:_="">
    <xsd:import namespace="6ea4f5a2-6c83-45ea-82ef-70b51fabf6f8"/>
    <xsd:import namespace="dac37fb3-e7b9-4739-bfd1-777062e83d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4f5a2-6c83-45ea-82ef-70b51fabf6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13fea976-0fb7-4036-bc8a-08177e9f587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c37fb3-e7b9-4739-bfd1-777062e83db3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c5b4ab90-fbc5-46f6-a53e-49a2227ad5db}" ma:internalName="TaxCatchAll" ma:showField="CatchAllData" ma:web="dac37fb3-e7b9-4739-bfd1-777062e83d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ac37fb3-e7b9-4739-bfd1-777062e83db3" xsi:nil="true"/>
    <lcf76f155ced4ddcb4097134ff3c332f xmlns="6ea4f5a2-6c83-45ea-82ef-70b51fabf6f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F5C80A4-6C34-4305-AFF8-02B328F8BD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69CB84-2610-4B08-BB9C-1CD9816834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a4f5a2-6c83-45ea-82ef-70b51fabf6f8"/>
    <ds:schemaRef ds:uri="dac37fb3-e7b9-4739-bfd1-777062e83d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9F6BCDF-FC70-420D-90E7-421E3AC6A23C}">
  <ds:schemaRefs>
    <ds:schemaRef ds:uri="http://schemas.microsoft.com/office/2006/metadata/properties"/>
    <ds:schemaRef ds:uri="http://schemas.microsoft.com/office/infopath/2007/PartnerControls"/>
    <ds:schemaRef ds:uri="dac37fb3-e7b9-4739-bfd1-777062e83db3"/>
    <ds:schemaRef ds:uri="6ea4f5a2-6c83-45ea-82ef-70b51fabf6f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302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Harassment and sexual misconduct</vt:lpstr>
      <vt:lpstr>Sector position </vt:lpstr>
      <vt:lpstr>Summary of the Condition E6</vt:lpstr>
      <vt:lpstr>Different partnerships responsibilities</vt:lpstr>
      <vt:lpstr>LJMU Actions</vt:lpstr>
      <vt:lpstr>Partner actions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Turnbull, Yvonne</cp:lastModifiedBy>
  <cp:revision>22</cp:revision>
  <dcterms:created xsi:type="dcterms:W3CDTF">2020-01-09T16:59:10Z</dcterms:created>
  <dcterms:modified xsi:type="dcterms:W3CDTF">2024-10-16T11:23:01Z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0x010100110D18ED741E2743B1A093A93796452B</vt:lpwstr>
  </property>
</Properties>
</file>