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27"/>
  </p:notesMasterIdLst>
  <p:sldIdLst>
    <p:sldId id="256" r:id="rId5"/>
    <p:sldId id="257" r:id="rId6"/>
    <p:sldId id="258" r:id="rId7"/>
    <p:sldId id="265" r:id="rId8"/>
    <p:sldId id="266" r:id="rId9"/>
    <p:sldId id="268" r:id="rId10"/>
    <p:sldId id="269" r:id="rId11"/>
    <p:sldId id="267" r:id="rId12"/>
    <p:sldId id="259" r:id="rId13"/>
    <p:sldId id="271" r:id="rId14"/>
    <p:sldId id="272" r:id="rId15"/>
    <p:sldId id="260" r:id="rId16"/>
    <p:sldId id="270" r:id="rId17"/>
    <p:sldId id="261" r:id="rId18"/>
    <p:sldId id="262" r:id="rId19"/>
    <p:sldId id="263" r:id="rId20"/>
    <p:sldId id="264" r:id="rId21"/>
    <p:sldId id="273" r:id="rId22"/>
    <p:sldId id="274" r:id="rId23"/>
    <p:sldId id="275" r:id="rId24"/>
    <p:sldId id="276" r:id="rId25"/>
    <p:sldId id="27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13EACE-F8AA-4E36-AB77-9157B448540E}" v="3798" dt="2024-10-24T13:25:37.5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310B6-1149-4055-9971-5FD3244FE0A2}"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ADA5A9-8008-4C3B-956F-F7EB262E870F}" type="slidenum">
              <a:rPr lang="en-GB" smtClean="0"/>
              <a:t>‹#›</a:t>
            </a:fld>
            <a:endParaRPr lang="en-GB"/>
          </a:p>
        </p:txBody>
      </p:sp>
    </p:spTree>
    <p:extLst>
      <p:ext uri="{BB962C8B-B14F-4D97-AF65-F5344CB8AC3E}">
        <p14:creationId xmlns:p14="http://schemas.microsoft.com/office/powerpoint/2010/main" val="1945809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9ADA5A9-8008-4C3B-956F-F7EB262E870F}" type="slidenum">
              <a:rPr lang="en-GB" smtClean="0"/>
              <a:t>21</a:t>
            </a:fld>
            <a:endParaRPr lang="en-GB"/>
          </a:p>
        </p:txBody>
      </p:sp>
    </p:spTree>
    <p:extLst>
      <p:ext uri="{BB962C8B-B14F-4D97-AF65-F5344CB8AC3E}">
        <p14:creationId xmlns:p14="http://schemas.microsoft.com/office/powerpoint/2010/main" val="727991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3EA7C-9C85-3345-BD5B-8718832943D9}"/>
              </a:ext>
            </a:extLst>
          </p:cNvPr>
          <p:cNvSpPr>
            <a:spLocks noGrp="1"/>
          </p:cNvSpPr>
          <p:nvPr>
            <p:ph type="ctrTitle"/>
          </p:nvPr>
        </p:nvSpPr>
        <p:spPr>
          <a:xfrm>
            <a:off x="1524000" y="1122363"/>
            <a:ext cx="9144000" cy="2387600"/>
          </a:xfrm>
          <a:prstGeom prst="rect">
            <a:avLst/>
          </a:prstGeom>
        </p:spPr>
        <p:txBody>
          <a:bodyPr anchor="b"/>
          <a:lstStyle>
            <a:lvl1pPr algn="l">
              <a:defRPr sz="4800">
                <a:solidFill>
                  <a:srgbClr val="00205B"/>
                </a:solidFill>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128D7332-D69B-0544-92A0-301CAD81A3E2}"/>
              </a:ext>
            </a:extLst>
          </p:cNvPr>
          <p:cNvSpPr>
            <a:spLocks noGrp="1"/>
          </p:cNvSpPr>
          <p:nvPr>
            <p:ph type="subTitle" idx="1"/>
          </p:nvPr>
        </p:nvSpPr>
        <p:spPr>
          <a:xfrm>
            <a:off x="1524000" y="3602038"/>
            <a:ext cx="9144000" cy="1655762"/>
          </a:xfrm>
          <a:prstGeom prst="rect">
            <a:avLst/>
          </a:prstGeom>
        </p:spPr>
        <p:txBody>
          <a:bodyPr/>
          <a:lstStyle>
            <a:lvl1pPr marL="0" indent="0" algn="l">
              <a:buNone/>
              <a:defRPr sz="2400">
                <a:solidFill>
                  <a:srgbClr val="00205B"/>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0300320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4F51F-7504-874C-BCBA-F875B80FABD7}"/>
              </a:ext>
            </a:extLst>
          </p:cNvPr>
          <p:cNvSpPr>
            <a:spLocks noGrp="1"/>
          </p:cNvSpPr>
          <p:nvPr>
            <p:ph type="title"/>
          </p:nvPr>
        </p:nvSpPr>
        <p:spPr>
          <a:xfrm>
            <a:off x="2464903" y="130343"/>
            <a:ext cx="8950681" cy="660486"/>
          </a:xfrm>
          <a:prstGeom prst="rect">
            <a:avLst/>
          </a:prstGeom>
        </p:spPr>
        <p:txBody>
          <a:bodyPr/>
          <a:lstStyle>
            <a:lvl1pPr algn="r">
              <a:defRPr>
                <a:solidFill>
                  <a:srgbClr val="00205B"/>
                </a:solidFill>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C736B93C-DAE8-7E4B-8CC6-C7A804AFAC64}"/>
              </a:ext>
            </a:extLst>
          </p:cNvPr>
          <p:cNvSpPr>
            <a:spLocks noGrp="1"/>
          </p:cNvSpPr>
          <p:nvPr>
            <p:ph idx="1"/>
          </p:nvPr>
        </p:nvSpPr>
        <p:spPr>
          <a:xfrm>
            <a:off x="838200" y="1396312"/>
            <a:ext cx="10515600" cy="4683211"/>
          </a:xfrm>
          <a:prstGeom prst="rect">
            <a:avLst/>
          </a:prstGeom>
        </p:spPr>
        <p:txBody>
          <a:bodyPr/>
          <a:lstStyle>
            <a:lvl1pPr>
              <a:defRPr>
                <a:solidFill>
                  <a:srgbClr val="00205B"/>
                </a:solidFill>
                <a:latin typeface="Calibri" panose="020F0502020204030204" pitchFamily="34" charset="0"/>
                <a:cs typeface="Calibri" panose="020F0502020204030204" pitchFamily="34" charset="0"/>
              </a:defRPr>
            </a:lvl1pPr>
            <a:lvl2pPr>
              <a:defRPr>
                <a:solidFill>
                  <a:srgbClr val="00205B"/>
                </a:solidFill>
                <a:latin typeface="Calibri" panose="020F0502020204030204" pitchFamily="34" charset="0"/>
                <a:cs typeface="Calibri" panose="020F0502020204030204" pitchFamily="34" charset="0"/>
              </a:defRPr>
            </a:lvl2pPr>
            <a:lvl3pPr>
              <a:defRPr>
                <a:solidFill>
                  <a:srgbClr val="00205B"/>
                </a:solidFill>
                <a:latin typeface="Calibri" panose="020F0502020204030204" pitchFamily="34" charset="0"/>
                <a:cs typeface="Calibri" panose="020F0502020204030204" pitchFamily="34" charset="0"/>
              </a:defRPr>
            </a:lvl3pPr>
            <a:lvl4pPr>
              <a:defRPr>
                <a:solidFill>
                  <a:srgbClr val="00205B"/>
                </a:solidFill>
                <a:latin typeface="Calibri" panose="020F0502020204030204" pitchFamily="34" charset="0"/>
                <a:cs typeface="Calibri" panose="020F0502020204030204" pitchFamily="34" charset="0"/>
              </a:defRPr>
            </a:lvl4pPr>
            <a:lvl5pPr>
              <a:defRPr>
                <a:solidFill>
                  <a:srgbClr val="00205B"/>
                </a:solidFill>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1E60B-EFF9-4349-9AE7-D4DF1856A518}"/>
              </a:ext>
            </a:extLst>
          </p:cNvPr>
          <p:cNvSpPr>
            <a:spLocks noGrp="1"/>
          </p:cNvSpPr>
          <p:nvPr>
            <p:ph type="dt" sz="half" idx="10"/>
          </p:nvPr>
        </p:nvSpPr>
        <p:spPr>
          <a:xfrm>
            <a:off x="838200" y="6504634"/>
            <a:ext cx="2743200" cy="365125"/>
          </a:xfrm>
          <a:prstGeom prst="rect">
            <a:avLst/>
          </a:prstGeom>
        </p:spPr>
        <p:txBody>
          <a:bodyPr/>
          <a:lstStyle>
            <a:lvl1pPr>
              <a:defRPr>
                <a:solidFill>
                  <a:schemeClr val="bg1"/>
                </a:solidFill>
              </a:defRPr>
            </a:lvl1pPr>
          </a:lstStyle>
          <a:p>
            <a:fld id="{6FA065C8-0262-42E4-BDF7-307566CCFDFC}" type="datetime1">
              <a:rPr lang="en-GB" smtClean="0"/>
              <a:t>27/11/2024</a:t>
            </a:fld>
            <a:endParaRPr lang="en-GB"/>
          </a:p>
        </p:txBody>
      </p:sp>
      <p:sp>
        <p:nvSpPr>
          <p:cNvPr id="5" name="Footer Placeholder 4">
            <a:extLst>
              <a:ext uri="{FF2B5EF4-FFF2-40B4-BE49-F238E27FC236}">
                <a16:creationId xmlns:a16="http://schemas.microsoft.com/office/drawing/2014/main" id="{557862B5-1123-9142-BB87-6B0EE6E795B5}"/>
              </a:ext>
            </a:extLst>
          </p:cNvPr>
          <p:cNvSpPr>
            <a:spLocks noGrp="1"/>
          </p:cNvSpPr>
          <p:nvPr>
            <p:ph type="ftr" sz="quarter" idx="11"/>
          </p:nvPr>
        </p:nvSpPr>
        <p:spPr>
          <a:xfrm>
            <a:off x="4038600" y="6504634"/>
            <a:ext cx="4114800" cy="365125"/>
          </a:xfrm>
          <a:prstGeom prst="rect">
            <a:avLst/>
          </a:prstGeom>
        </p:spPr>
        <p:txBody>
          <a:bodyPr/>
          <a:lstStyle>
            <a:lvl1pPr>
              <a:defRPr>
                <a:solidFill>
                  <a:schemeClr val="bg1"/>
                </a:solidFill>
              </a:defRPr>
            </a:lvl1pPr>
          </a:lstStyle>
          <a:p>
            <a:r>
              <a:rPr lang="en-GB"/>
              <a:t>Queries to: curricurriculum_development_and_review@ljmu.ac.uk</a:t>
            </a:r>
          </a:p>
        </p:txBody>
      </p:sp>
      <p:sp>
        <p:nvSpPr>
          <p:cNvPr id="6" name="Slide Number Placeholder 5">
            <a:extLst>
              <a:ext uri="{FF2B5EF4-FFF2-40B4-BE49-F238E27FC236}">
                <a16:creationId xmlns:a16="http://schemas.microsoft.com/office/drawing/2014/main" id="{F1AB0282-FA09-6C48-A312-27D185582624}"/>
              </a:ext>
            </a:extLst>
          </p:cNvPr>
          <p:cNvSpPr>
            <a:spLocks noGrp="1"/>
          </p:cNvSpPr>
          <p:nvPr>
            <p:ph type="sldNum" sz="quarter" idx="12"/>
          </p:nvPr>
        </p:nvSpPr>
        <p:spPr>
          <a:xfrm>
            <a:off x="8610600" y="6504634"/>
            <a:ext cx="2743200" cy="365125"/>
          </a:xfrm>
          <a:prstGeom prst="rect">
            <a:avLst/>
          </a:prstGeom>
        </p:spPr>
        <p:txBody>
          <a:bodyPr/>
          <a:lstStyle>
            <a:lvl1pPr>
              <a:defRPr>
                <a:solidFill>
                  <a:schemeClr val="bg1"/>
                </a:solidFill>
              </a:defRPr>
            </a:lvl1pPr>
          </a:lstStyle>
          <a:p>
            <a:fld id="{F73A8AC3-05BE-4C30-94E6-791F18EE52BE}" type="slidenum">
              <a:rPr lang="en-GB" smtClean="0"/>
              <a:t>‹#›</a:t>
            </a:fld>
            <a:endParaRPr lang="en-GB"/>
          </a:p>
        </p:txBody>
      </p:sp>
    </p:spTree>
    <p:extLst>
      <p:ext uri="{BB962C8B-B14F-4D97-AF65-F5344CB8AC3E}">
        <p14:creationId xmlns:p14="http://schemas.microsoft.com/office/powerpoint/2010/main" val="23016354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48732A56-0440-6843-A076-773BA532D907}"/>
              </a:ext>
            </a:extLst>
          </p:cNvPr>
          <p:cNvCxnSpPr>
            <a:cxnSpLocks/>
          </p:cNvCxnSpPr>
          <p:nvPr/>
        </p:nvCxnSpPr>
        <p:spPr>
          <a:xfrm>
            <a:off x="0" y="904461"/>
            <a:ext cx="12192000" cy="0"/>
          </a:xfrm>
          <a:prstGeom prst="line">
            <a:avLst/>
          </a:prstGeom>
          <a:ln w="25400">
            <a:solidFill>
              <a:srgbClr val="2CD5C4"/>
            </a:solidFill>
          </a:ln>
        </p:spPr>
        <p:style>
          <a:lnRef idx="3">
            <a:schemeClr val="accent6"/>
          </a:lnRef>
          <a:fillRef idx="0">
            <a:schemeClr val="accent6"/>
          </a:fillRef>
          <a:effectRef idx="2">
            <a:schemeClr val="accent6"/>
          </a:effectRef>
          <a:fontRef idx="minor">
            <a:schemeClr val="tx1"/>
          </a:fontRef>
        </p:style>
      </p:cxnSp>
      <p:pic>
        <p:nvPicPr>
          <p:cNvPr id="9" name="Picture 8" descr="A picture containing food&#10;&#10;Description automatically generated">
            <a:extLst>
              <a:ext uri="{FF2B5EF4-FFF2-40B4-BE49-F238E27FC236}">
                <a16:creationId xmlns:a16="http://schemas.microsoft.com/office/drawing/2014/main" id="{AFB22C0D-2BE3-BE46-B81E-D7FAFFBEC85D}"/>
              </a:ext>
            </a:extLst>
          </p:cNvPr>
          <p:cNvPicPr>
            <a:picLocks noChangeAspect="1"/>
          </p:cNvPicPr>
          <p:nvPr/>
        </p:nvPicPr>
        <p:blipFill>
          <a:blip r:embed="rId4"/>
          <a:stretch>
            <a:fillRect/>
          </a:stretch>
        </p:blipFill>
        <p:spPr>
          <a:xfrm>
            <a:off x="175809" y="-112253"/>
            <a:ext cx="1989386" cy="1119030"/>
          </a:xfrm>
          <a:prstGeom prst="rect">
            <a:avLst/>
          </a:prstGeom>
        </p:spPr>
      </p:pic>
      <p:sp>
        <p:nvSpPr>
          <p:cNvPr id="13" name="Rectangle 12">
            <a:extLst>
              <a:ext uri="{FF2B5EF4-FFF2-40B4-BE49-F238E27FC236}">
                <a16:creationId xmlns:a16="http://schemas.microsoft.com/office/drawing/2014/main" id="{2FC028AE-5034-2C46-AB5D-B6600B7D291B}"/>
              </a:ext>
            </a:extLst>
          </p:cNvPr>
          <p:cNvSpPr/>
          <p:nvPr/>
        </p:nvSpPr>
        <p:spPr>
          <a:xfrm>
            <a:off x="0" y="6190359"/>
            <a:ext cx="12192000" cy="667641"/>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descr="A picture containing drawing&#10;&#10;Description automatically generated">
            <a:extLst>
              <a:ext uri="{FF2B5EF4-FFF2-40B4-BE49-F238E27FC236}">
                <a16:creationId xmlns:a16="http://schemas.microsoft.com/office/drawing/2014/main" id="{6706B4BB-107D-F24A-A026-55B7D5BDAEE6}"/>
              </a:ext>
            </a:extLst>
          </p:cNvPr>
          <p:cNvPicPr>
            <a:picLocks noChangeAspect="1"/>
          </p:cNvPicPr>
          <p:nvPr/>
        </p:nvPicPr>
        <p:blipFill>
          <a:blip r:embed="rId5"/>
          <a:stretch>
            <a:fillRect/>
          </a:stretch>
        </p:blipFill>
        <p:spPr>
          <a:xfrm>
            <a:off x="10807858" y="6174970"/>
            <a:ext cx="1367814" cy="685113"/>
          </a:xfrm>
          <a:prstGeom prst="rect">
            <a:avLst/>
          </a:prstGeom>
        </p:spPr>
      </p:pic>
    </p:spTree>
    <p:extLst>
      <p:ext uri="{BB962C8B-B14F-4D97-AF65-F5344CB8AC3E}">
        <p14:creationId xmlns:p14="http://schemas.microsoft.com/office/powerpoint/2010/main" val="1804203558"/>
      </p:ext>
    </p:extLst>
  </p:cSld>
  <p:clrMap bg1="lt1" tx1="dk1" bg2="lt2" tx2="dk2" accent1="accent1" accent2="accent2" accent3="accent3" accent4="accent4" accent5="accent5" accent6="accent6" hlink="hlink" folHlink="folHlink"/>
  <p:sldLayoutIdLst>
    <p:sldLayoutId id="2147483661" r:id="rId1"/>
    <p:sldLayoutId id="2147483662" r:id="rId2"/>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jmu.ac.uk/about-us/public-information/academic-quality-and-regulations/academic-quality" TargetMode="External"/><Relationship Id="rId2" Type="http://schemas.openxmlformats.org/officeDocument/2006/relationships/hyperlink" Target="https://www.ljmu.ac.uk/academic-registry/staff/quality-and-standards/programme-validation-and-review" TargetMode="External"/><Relationship Id="rId1" Type="http://schemas.openxmlformats.org/officeDocument/2006/relationships/slideLayout" Target="../slideLayouts/slideLayout2.xml"/><Relationship Id="rId6" Type="http://schemas.openxmlformats.org/officeDocument/2006/relationships/hyperlink" Target="https://www.ljmu.ac.uk/academic-registry/staff/quality-and-standards/validation-and-periodic-programme-review-panel-vacancies" TargetMode="External"/><Relationship Id="rId5" Type="http://schemas.openxmlformats.org/officeDocument/2006/relationships/hyperlink" Target="https://www.ljmu.ac.uk/academic-registry/staff/how-to/using-courseloop" TargetMode="External"/><Relationship Id="rId4" Type="http://schemas.openxmlformats.org/officeDocument/2006/relationships/hyperlink" Target="https://www.ljmu.ac.uk/academic-registry/staff/quality-and-standards/committee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jmu.insight4grc.com/polici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ljmu.ac.uk/academic-registry/collaborative-partners"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www.ljmu.ac.uk/academic-registry/staff/how-to/using-courseloo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5E5B4-B95D-19F1-3C03-38345F510FE0}"/>
              </a:ext>
            </a:extLst>
          </p:cNvPr>
          <p:cNvSpPr>
            <a:spLocks noGrp="1"/>
          </p:cNvSpPr>
          <p:nvPr>
            <p:ph type="ctrTitle"/>
          </p:nvPr>
        </p:nvSpPr>
        <p:spPr>
          <a:xfrm>
            <a:off x="542925" y="1276350"/>
            <a:ext cx="9144000" cy="2387600"/>
          </a:xfrm>
        </p:spPr>
        <p:txBody>
          <a:bodyPr>
            <a:normAutofit/>
          </a:bodyPr>
          <a:lstStyle/>
          <a:p>
            <a:pPr algn="l"/>
            <a:r>
              <a:rPr lang="en-GB" b="1">
                <a:solidFill>
                  <a:schemeClr val="tx1"/>
                </a:solidFill>
                <a:latin typeface="Arial" panose="020B0604020202020204" pitchFamily="34" charset="0"/>
                <a:cs typeface="Arial" panose="020B0604020202020204" pitchFamily="34" charset="0"/>
              </a:rPr>
              <a:t>A Brief Introduction to: </a:t>
            </a:r>
            <a:br>
              <a:rPr lang="en-GB" b="1">
                <a:solidFill>
                  <a:schemeClr val="tx1"/>
                </a:solidFill>
                <a:latin typeface="Arial" panose="020B0604020202020204" pitchFamily="34" charset="0"/>
                <a:cs typeface="Arial" panose="020B0604020202020204" pitchFamily="34" charset="0"/>
              </a:rPr>
            </a:br>
            <a:r>
              <a:rPr lang="en-GB" b="1">
                <a:solidFill>
                  <a:schemeClr val="tx1"/>
                </a:solidFill>
                <a:latin typeface="Arial" panose="020B0604020202020204" pitchFamily="34" charset="0"/>
                <a:cs typeface="Arial" panose="020B0604020202020204" pitchFamily="34" charset="0"/>
              </a:rPr>
              <a:t>Curriculum Development and Review Team</a:t>
            </a:r>
          </a:p>
        </p:txBody>
      </p:sp>
      <p:sp>
        <p:nvSpPr>
          <p:cNvPr id="3" name="Subtitle 2">
            <a:extLst>
              <a:ext uri="{FF2B5EF4-FFF2-40B4-BE49-F238E27FC236}">
                <a16:creationId xmlns:a16="http://schemas.microsoft.com/office/drawing/2014/main" id="{AC599879-2D00-8850-DAA7-A1E814EF6AAC}"/>
              </a:ext>
            </a:extLst>
          </p:cNvPr>
          <p:cNvSpPr>
            <a:spLocks noGrp="1"/>
          </p:cNvSpPr>
          <p:nvPr>
            <p:ph type="subTitle" idx="1"/>
          </p:nvPr>
        </p:nvSpPr>
        <p:spPr>
          <a:xfrm>
            <a:off x="542925" y="3849688"/>
            <a:ext cx="9144000" cy="1655762"/>
          </a:xfrm>
        </p:spPr>
        <p:txBody>
          <a:bodyPr>
            <a:normAutofit/>
          </a:bodyPr>
          <a:lstStyle/>
          <a:p>
            <a:pPr algn="l"/>
            <a:r>
              <a:rPr lang="en-GB">
                <a:solidFill>
                  <a:schemeClr val="tx1"/>
                </a:solidFill>
                <a:latin typeface="Arial" panose="020B0604020202020204" pitchFamily="34" charset="0"/>
                <a:cs typeface="Arial" panose="020B0604020202020204" pitchFamily="34" charset="0"/>
              </a:rPr>
              <a:t>Helen Summers, Kris Barrow-Yates, Charlotte Davies</a:t>
            </a:r>
          </a:p>
        </p:txBody>
      </p:sp>
    </p:spTree>
    <p:extLst>
      <p:ext uri="{BB962C8B-B14F-4D97-AF65-F5344CB8AC3E}">
        <p14:creationId xmlns:p14="http://schemas.microsoft.com/office/powerpoint/2010/main" val="357494251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BFB2-CB17-FF67-CD15-378D233E2E40}"/>
              </a:ext>
            </a:extLst>
          </p:cNvPr>
          <p:cNvSpPr>
            <a:spLocks noGrp="1"/>
          </p:cNvSpPr>
          <p:nvPr>
            <p:ph type="title"/>
          </p:nvPr>
        </p:nvSpPr>
        <p:spPr>
          <a:xfrm>
            <a:off x="1786066" y="322474"/>
            <a:ext cx="10405934" cy="660486"/>
          </a:xfrm>
        </p:spPr>
        <p:txBody>
          <a:bodyPr/>
          <a:lstStyle/>
          <a:p>
            <a:r>
              <a:rPr lang="en-GB">
                <a:solidFill>
                  <a:schemeClr val="tx1"/>
                </a:solidFill>
                <a:latin typeface="+mn-lt"/>
              </a:rPr>
              <a:t>Extension approval process</a:t>
            </a:r>
          </a:p>
        </p:txBody>
      </p:sp>
      <p:sp>
        <p:nvSpPr>
          <p:cNvPr id="3" name="Content Placeholder 2">
            <a:extLst>
              <a:ext uri="{FF2B5EF4-FFF2-40B4-BE49-F238E27FC236}">
                <a16:creationId xmlns:a16="http://schemas.microsoft.com/office/drawing/2014/main" id="{48FC2751-AB5E-70AE-F2AF-B6DC8B97BC78}"/>
              </a:ext>
            </a:extLst>
          </p:cNvPr>
          <p:cNvSpPr>
            <a:spLocks noGrp="1"/>
          </p:cNvSpPr>
          <p:nvPr>
            <p:ph idx="1"/>
          </p:nvPr>
        </p:nvSpPr>
        <p:spPr>
          <a:xfrm>
            <a:off x="838200" y="982960"/>
            <a:ext cx="10515600" cy="4683211"/>
          </a:xfrm>
        </p:spPr>
        <p:txBody>
          <a:bodyPr/>
          <a:lstStyle/>
          <a:p>
            <a:pPr marL="0" indent="0">
              <a:buNone/>
            </a:pPr>
            <a:r>
              <a:rPr lang="en-GB" sz="2800" b="1">
                <a:solidFill>
                  <a:schemeClr val="tx1"/>
                </a:solidFill>
                <a:effectLst/>
                <a:latin typeface="+mn-lt"/>
                <a:ea typeface="Calibri" panose="020F0502020204030204" pitchFamily="34" charset="0"/>
              </a:rPr>
              <a:t>Common pitfalls</a:t>
            </a:r>
          </a:p>
          <a:p>
            <a:pPr marL="342900" lvl="0" indent="-342900">
              <a:buFont typeface="Symbol" panose="05050102010706020507" pitchFamily="18" charset="2"/>
              <a:buChar char=""/>
            </a:pPr>
            <a:r>
              <a:rPr lang="en-GB" sz="2000">
                <a:solidFill>
                  <a:schemeClr val="tx1"/>
                </a:solidFill>
                <a:effectLst/>
                <a:latin typeface="+mn-lt"/>
                <a:ea typeface="Times New Roman" panose="02020603050405020304" pitchFamily="18" charset="0"/>
              </a:rPr>
              <a:t>Don’t assume your extension request will be approved.</a:t>
            </a:r>
          </a:p>
          <a:p>
            <a:pPr marL="342900" lvl="0" indent="-342900">
              <a:buFont typeface="Symbol" panose="05050102010706020507" pitchFamily="18" charset="2"/>
              <a:buChar char=""/>
            </a:pPr>
            <a:endParaRPr lang="en-GB" sz="2000">
              <a:solidFill>
                <a:schemeClr val="tx1"/>
              </a:solidFill>
              <a:latin typeface="+mn-lt"/>
              <a:ea typeface="Times New Roman" panose="02020603050405020304" pitchFamily="18" charset="0"/>
            </a:endParaRPr>
          </a:p>
          <a:p>
            <a:pPr marL="342900" lvl="0" indent="-342900">
              <a:buFont typeface="Symbol" panose="05050102010706020507" pitchFamily="18" charset="2"/>
              <a:buChar char=""/>
            </a:pPr>
            <a:r>
              <a:rPr lang="en-GB" sz="2000">
                <a:solidFill>
                  <a:schemeClr val="tx1"/>
                </a:solidFill>
                <a:effectLst/>
                <a:latin typeface="+mn-lt"/>
                <a:ea typeface="Times New Roman" panose="02020603050405020304" pitchFamily="18" charset="0"/>
              </a:rPr>
              <a:t>The request does not provide evidence-based assurances about the ongoing quality and standards of the programme(s). For example, how it remains aligned to SBS or PSRB requirements, engagement with EE feedback, students and other key stakeholders, completion and award data. </a:t>
            </a:r>
          </a:p>
          <a:p>
            <a:pPr marL="342900" lvl="0" indent="-342900">
              <a:buFont typeface="Symbol" panose="05050102010706020507" pitchFamily="18" charset="2"/>
              <a:buChar char=""/>
            </a:pPr>
            <a:endParaRPr lang="en-GB" sz="2000">
              <a:solidFill>
                <a:schemeClr val="tx1"/>
              </a:solidFill>
              <a:latin typeface="+mn-lt"/>
              <a:ea typeface="Calibri" panose="020F0502020204030204" pitchFamily="34" charset="0"/>
            </a:endParaRPr>
          </a:p>
          <a:p>
            <a:pPr marL="342900" lvl="0" indent="-342900">
              <a:buFont typeface="Symbol" panose="05050102010706020507" pitchFamily="18" charset="2"/>
              <a:buChar char=""/>
            </a:pPr>
            <a:r>
              <a:rPr lang="en-GB" sz="2000">
                <a:solidFill>
                  <a:schemeClr val="tx1"/>
                </a:solidFill>
                <a:latin typeface="+mn-lt"/>
                <a:ea typeface="Calibri" panose="020F0502020204030204" pitchFamily="34" charset="0"/>
              </a:rPr>
              <a:t>The application contains no commentary, or insufficiently detailed commentary about student outcomes. </a:t>
            </a:r>
            <a:endParaRPr lang="en-GB" sz="2000">
              <a:solidFill>
                <a:schemeClr val="tx1"/>
              </a:solidFill>
              <a:effectLst/>
              <a:latin typeface="+mn-lt"/>
              <a:ea typeface="Calibri" panose="020F0502020204030204" pitchFamily="34" charset="0"/>
            </a:endParaRPr>
          </a:p>
          <a:p>
            <a:pPr marL="342900" lvl="0" indent="-342900">
              <a:buFont typeface="Symbol" panose="05050102010706020507" pitchFamily="18" charset="2"/>
              <a:buChar char=""/>
            </a:pPr>
            <a:endParaRPr lang="en-GB" sz="2000">
              <a:solidFill>
                <a:schemeClr val="tx1"/>
              </a:solidFill>
              <a:effectLst/>
              <a:latin typeface="+mn-lt"/>
              <a:ea typeface="Times New Roman" panose="02020603050405020304" pitchFamily="18" charset="0"/>
            </a:endParaRPr>
          </a:p>
          <a:p>
            <a:pPr marL="342900" lvl="0" indent="-342900">
              <a:buFont typeface="Symbol" panose="05050102010706020507" pitchFamily="18" charset="2"/>
              <a:buChar char=""/>
            </a:pPr>
            <a:r>
              <a:rPr lang="en-GB" sz="2000">
                <a:solidFill>
                  <a:schemeClr val="tx1"/>
                </a:solidFill>
                <a:effectLst/>
                <a:latin typeface="+mn-lt"/>
                <a:ea typeface="Times New Roman" panose="02020603050405020304" pitchFamily="18" charset="0"/>
              </a:rPr>
              <a:t>The rationale included in the request is based solely on staff workload/capacity, and no consideration has been made for the programme in general or student experience. Even if staff capacity is a driver to seeking an extension, there should still be consideration of how the ‘health’ of the programme will not be impacted in the year.</a:t>
            </a:r>
            <a:endParaRPr lang="en-GB" sz="2000">
              <a:solidFill>
                <a:schemeClr val="tx1"/>
              </a:solidFill>
              <a:effectLst/>
              <a:latin typeface="+mn-lt"/>
              <a:ea typeface="Calibri" panose="020F0502020204030204" pitchFamily="34" charset="0"/>
            </a:endParaRPr>
          </a:p>
          <a:p>
            <a:endParaRPr lang="en-GB">
              <a:solidFill>
                <a:schemeClr val="tx1"/>
              </a:solidFill>
              <a:latin typeface="+mn-lt"/>
            </a:endParaRPr>
          </a:p>
        </p:txBody>
      </p:sp>
      <p:sp>
        <p:nvSpPr>
          <p:cNvPr id="6" name="Footer Placeholder 3">
            <a:extLst>
              <a:ext uri="{FF2B5EF4-FFF2-40B4-BE49-F238E27FC236}">
                <a16:creationId xmlns:a16="http://schemas.microsoft.com/office/drawing/2014/main" id="{0989996E-1EC4-B379-0A75-C74E2728D958}"/>
              </a:ext>
            </a:extLst>
          </p:cNvPr>
          <p:cNvSpPr>
            <a:spLocks noGrp="1"/>
          </p:cNvSpPr>
          <p:nvPr>
            <p:ph type="ftr" sz="quarter" idx="11"/>
          </p:nvPr>
        </p:nvSpPr>
        <p:spPr>
          <a:xfrm>
            <a:off x="0" y="6492875"/>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400295091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BFB2-CB17-FF67-CD15-378D233E2E40}"/>
              </a:ext>
            </a:extLst>
          </p:cNvPr>
          <p:cNvSpPr>
            <a:spLocks noGrp="1"/>
          </p:cNvSpPr>
          <p:nvPr>
            <p:ph type="title"/>
          </p:nvPr>
        </p:nvSpPr>
        <p:spPr>
          <a:xfrm>
            <a:off x="1786066" y="322474"/>
            <a:ext cx="10405934" cy="660486"/>
          </a:xfrm>
        </p:spPr>
        <p:txBody>
          <a:bodyPr/>
          <a:lstStyle/>
          <a:p>
            <a:r>
              <a:rPr lang="en-GB">
                <a:solidFill>
                  <a:schemeClr val="tx1"/>
                </a:solidFill>
                <a:latin typeface="+mn-lt"/>
              </a:rPr>
              <a:t>Extension approval process</a:t>
            </a:r>
          </a:p>
        </p:txBody>
      </p:sp>
      <p:sp>
        <p:nvSpPr>
          <p:cNvPr id="3" name="Content Placeholder 2">
            <a:extLst>
              <a:ext uri="{FF2B5EF4-FFF2-40B4-BE49-F238E27FC236}">
                <a16:creationId xmlns:a16="http://schemas.microsoft.com/office/drawing/2014/main" id="{48FC2751-AB5E-70AE-F2AF-B6DC8B97BC78}"/>
              </a:ext>
            </a:extLst>
          </p:cNvPr>
          <p:cNvSpPr>
            <a:spLocks noGrp="1"/>
          </p:cNvSpPr>
          <p:nvPr>
            <p:ph idx="1"/>
          </p:nvPr>
        </p:nvSpPr>
        <p:spPr>
          <a:xfrm>
            <a:off x="838200" y="982960"/>
            <a:ext cx="10792146" cy="4683211"/>
          </a:xfrm>
        </p:spPr>
        <p:txBody>
          <a:bodyPr/>
          <a:lstStyle/>
          <a:p>
            <a:pPr marL="0" indent="0">
              <a:buNone/>
            </a:pPr>
            <a:r>
              <a:rPr lang="en-GB" sz="2800" b="1">
                <a:solidFill>
                  <a:schemeClr val="tx1"/>
                </a:solidFill>
                <a:effectLst/>
                <a:latin typeface="+mn-lt"/>
                <a:ea typeface="Calibri" panose="020F0502020204030204" pitchFamily="34" charset="0"/>
              </a:rPr>
              <a:t>Common pitfalls (continued)</a:t>
            </a:r>
            <a:endParaRPr lang="en-GB" sz="2400">
              <a:solidFill>
                <a:schemeClr val="tx1"/>
              </a:solidFill>
              <a:latin typeface="+mn-lt"/>
              <a:ea typeface="Times New Roman" panose="02020603050405020304" pitchFamily="18" charset="0"/>
            </a:endParaRPr>
          </a:p>
          <a:p>
            <a:pPr lvl="0"/>
            <a:r>
              <a:rPr lang="en-GB" sz="2400">
                <a:solidFill>
                  <a:schemeClr val="tx1"/>
                </a:solidFill>
                <a:latin typeface="+mn-lt"/>
                <a:ea typeface="Times New Roman" panose="02020603050405020304" pitchFamily="18" charset="0"/>
              </a:rPr>
              <a:t>Don’t contradict yourself! For example, if the application confirms CME as a source of evidence but Academic Registry review and confirms CME has not been completed, this will raise questions at VROP.</a:t>
            </a:r>
          </a:p>
          <a:p>
            <a:pPr marL="342900" lvl="0" indent="-342900">
              <a:buFont typeface="Symbol" panose="05050102010706020507" pitchFamily="18" charset="2"/>
              <a:buChar char=""/>
            </a:pPr>
            <a:endParaRPr lang="en-GB" sz="2400">
              <a:solidFill>
                <a:schemeClr val="tx1"/>
              </a:solidFill>
              <a:effectLst/>
              <a:latin typeface="+mn-lt"/>
              <a:ea typeface="Times New Roman" panose="02020603050405020304" pitchFamily="18" charset="0"/>
            </a:endParaRPr>
          </a:p>
          <a:p>
            <a:pPr lvl="0"/>
            <a:r>
              <a:rPr lang="en-GB" sz="2400">
                <a:solidFill>
                  <a:schemeClr val="tx1"/>
                </a:solidFill>
                <a:effectLst/>
                <a:latin typeface="+mn-lt"/>
                <a:ea typeface="Calibri" panose="020F0502020204030204" pitchFamily="34" charset="0"/>
              </a:rPr>
              <a:t>Application is submitted later than the published deadline (which should be by the end of the semester prior to semester review scheduled to take part).</a:t>
            </a:r>
          </a:p>
          <a:p>
            <a:pPr marL="342900" lvl="0" indent="-342900">
              <a:buFont typeface="Symbol" panose="05050102010706020507" pitchFamily="18" charset="2"/>
              <a:buChar char=""/>
            </a:pPr>
            <a:endParaRPr lang="en-GB" sz="2400">
              <a:solidFill>
                <a:schemeClr val="tx1"/>
              </a:solidFill>
              <a:effectLst/>
              <a:latin typeface="+mn-lt"/>
              <a:ea typeface="Calibri" panose="020F0502020204030204" pitchFamily="34" charset="0"/>
            </a:endParaRPr>
          </a:p>
          <a:p>
            <a:r>
              <a:rPr lang="en-GB" sz="2400">
                <a:solidFill>
                  <a:schemeClr val="tx1"/>
                </a:solidFill>
                <a:effectLst/>
                <a:latin typeface="+mn-lt"/>
                <a:ea typeface="Calibri" panose="020F0502020204030204" pitchFamily="34" charset="0"/>
              </a:rPr>
              <a:t>If there are issues, be honest about them. For example:</a:t>
            </a:r>
            <a:endParaRPr lang="en-GB" sz="2400">
              <a:solidFill>
                <a:schemeClr val="tx1"/>
              </a:solidFill>
              <a:latin typeface="+mn-lt"/>
            </a:endParaRPr>
          </a:p>
          <a:p>
            <a:pPr lvl="1"/>
            <a:r>
              <a:rPr lang="en-GB" i="1">
                <a:solidFill>
                  <a:schemeClr val="tx1"/>
                </a:solidFill>
                <a:effectLst/>
                <a:latin typeface="Calibri" panose="020F0502020204030204" pitchFamily="34" charset="0"/>
              </a:rPr>
              <a:t>The application included an honest commentary about the quality issues faced by the programme. Appropriate assurances had been provided about what measures had been put in place to monitor the programme and mitigate the identified issues.</a:t>
            </a:r>
          </a:p>
          <a:p>
            <a:pPr marL="0" indent="0">
              <a:buNone/>
            </a:pPr>
            <a:endParaRPr lang="en-GB">
              <a:solidFill>
                <a:schemeClr val="tx1"/>
              </a:solidFill>
              <a:latin typeface="+mn-lt"/>
            </a:endParaRPr>
          </a:p>
        </p:txBody>
      </p:sp>
      <p:sp>
        <p:nvSpPr>
          <p:cNvPr id="6" name="Footer Placeholder 3">
            <a:extLst>
              <a:ext uri="{FF2B5EF4-FFF2-40B4-BE49-F238E27FC236}">
                <a16:creationId xmlns:a16="http://schemas.microsoft.com/office/drawing/2014/main" id="{0989996E-1EC4-B379-0A75-C74E2728D958}"/>
              </a:ext>
            </a:extLst>
          </p:cNvPr>
          <p:cNvSpPr>
            <a:spLocks noGrp="1"/>
          </p:cNvSpPr>
          <p:nvPr>
            <p:ph type="ftr" sz="quarter" idx="11"/>
          </p:nvPr>
        </p:nvSpPr>
        <p:spPr>
          <a:xfrm>
            <a:off x="0" y="6492875"/>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24966043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56F27-45C8-1CD5-15F0-291C97B8CAD7}"/>
              </a:ext>
            </a:extLst>
          </p:cNvPr>
          <p:cNvSpPr>
            <a:spLocks noGrp="1"/>
          </p:cNvSpPr>
          <p:nvPr>
            <p:ph type="title"/>
          </p:nvPr>
        </p:nvSpPr>
        <p:spPr>
          <a:xfrm>
            <a:off x="2033716" y="322474"/>
            <a:ext cx="10158284" cy="660486"/>
          </a:xfrm>
        </p:spPr>
        <p:txBody>
          <a:bodyPr/>
          <a:lstStyle/>
          <a:p>
            <a:r>
              <a:rPr lang="en-GB">
                <a:solidFill>
                  <a:schemeClr val="tx1"/>
                </a:solidFill>
                <a:latin typeface="+mn-lt"/>
              </a:rPr>
              <a:t>Collaborative staff appointments</a:t>
            </a:r>
          </a:p>
        </p:txBody>
      </p:sp>
      <p:sp>
        <p:nvSpPr>
          <p:cNvPr id="3" name="Content Placeholder 2">
            <a:extLst>
              <a:ext uri="{FF2B5EF4-FFF2-40B4-BE49-F238E27FC236}">
                <a16:creationId xmlns:a16="http://schemas.microsoft.com/office/drawing/2014/main" id="{D7BAD185-E9BC-5AF2-C123-D6A20ACB6036}"/>
              </a:ext>
            </a:extLst>
          </p:cNvPr>
          <p:cNvSpPr>
            <a:spLocks noGrp="1"/>
          </p:cNvSpPr>
          <p:nvPr>
            <p:ph idx="1"/>
          </p:nvPr>
        </p:nvSpPr>
        <p:spPr>
          <a:xfrm>
            <a:off x="838200" y="1396312"/>
            <a:ext cx="10515600" cy="4777985"/>
          </a:xfrm>
        </p:spPr>
        <p:txBody>
          <a:bodyPr/>
          <a:lstStyle/>
          <a:p>
            <a:r>
              <a:rPr lang="en-GB" b="1">
                <a:solidFill>
                  <a:schemeClr val="tx1"/>
                </a:solidFill>
                <a:latin typeface="+mn-lt"/>
              </a:rPr>
              <a:t>Staff Qualifications Policy</a:t>
            </a:r>
          </a:p>
          <a:p>
            <a:pPr lvl="1"/>
            <a:r>
              <a:rPr lang="en-GB">
                <a:solidFill>
                  <a:schemeClr val="tx1"/>
                </a:solidFill>
                <a:latin typeface="+mn-lt"/>
              </a:rPr>
              <a:t>Recently updated &amp; endorsed by AQSC, pending approval by Academic Board this month.</a:t>
            </a:r>
          </a:p>
          <a:p>
            <a:pPr lvl="1"/>
            <a:r>
              <a:rPr lang="en-GB">
                <a:solidFill>
                  <a:schemeClr val="tx1"/>
                </a:solidFill>
                <a:latin typeface="+mn-lt"/>
              </a:rPr>
              <a:t>Changes to provide additional clarity about the expectation around qualifications, prior teaching experience and involvement with the assessment of students.</a:t>
            </a:r>
          </a:p>
          <a:p>
            <a:pPr lvl="1"/>
            <a:r>
              <a:rPr lang="en-GB">
                <a:solidFill>
                  <a:schemeClr val="tx1"/>
                </a:solidFill>
                <a:latin typeface="+mn-lt"/>
              </a:rPr>
              <a:t>Clarity around what staff are approved to deliver and assess.</a:t>
            </a:r>
          </a:p>
          <a:p>
            <a:pPr lvl="1"/>
            <a:r>
              <a:rPr lang="en-GB">
                <a:solidFill>
                  <a:schemeClr val="tx1"/>
                </a:solidFill>
                <a:latin typeface="+mn-lt"/>
              </a:rPr>
              <a:t>Information about applications for academic administration. </a:t>
            </a:r>
          </a:p>
          <a:p>
            <a:r>
              <a:rPr lang="en-GB" b="1">
                <a:solidFill>
                  <a:schemeClr val="tx1"/>
                </a:solidFill>
                <a:latin typeface="+mn-lt"/>
              </a:rPr>
              <a:t>Approval process</a:t>
            </a:r>
          </a:p>
          <a:p>
            <a:pPr lvl="1"/>
            <a:r>
              <a:rPr lang="en-GB" sz="2000">
                <a:solidFill>
                  <a:schemeClr val="tx1"/>
                </a:solidFill>
                <a:latin typeface="+mn-lt"/>
              </a:rPr>
              <a:t>Nomination form completed &gt; Link Tutor endorses &gt; VROP considers &amp; approves (if approval sought outside of the validation and PPR process).</a:t>
            </a:r>
          </a:p>
          <a:p>
            <a:r>
              <a:rPr lang="en-GB" b="1">
                <a:solidFill>
                  <a:schemeClr val="tx1"/>
                </a:solidFill>
                <a:latin typeface="+mn-lt"/>
              </a:rPr>
              <a:t>LJMU IT account and LJMU staff ID card </a:t>
            </a:r>
          </a:p>
          <a:p>
            <a:endParaRPr lang="en-GB">
              <a:solidFill>
                <a:schemeClr val="tx1"/>
              </a:solidFill>
              <a:latin typeface="+mn-lt"/>
            </a:endParaRPr>
          </a:p>
        </p:txBody>
      </p:sp>
      <p:sp>
        <p:nvSpPr>
          <p:cNvPr id="6" name="Footer Placeholder 3">
            <a:extLst>
              <a:ext uri="{FF2B5EF4-FFF2-40B4-BE49-F238E27FC236}">
                <a16:creationId xmlns:a16="http://schemas.microsoft.com/office/drawing/2014/main" id="{11CA0671-9676-F102-3AC7-BC331124603B}"/>
              </a:ext>
            </a:extLst>
          </p:cNvPr>
          <p:cNvSpPr>
            <a:spLocks noGrp="1"/>
          </p:cNvSpPr>
          <p:nvPr>
            <p:ph type="ftr" sz="quarter" idx="11"/>
          </p:nvPr>
        </p:nvSpPr>
        <p:spPr>
          <a:xfrm>
            <a:off x="-36443" y="6580800"/>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95947991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56F27-45C8-1CD5-15F0-291C97B8CAD7}"/>
              </a:ext>
            </a:extLst>
          </p:cNvPr>
          <p:cNvSpPr>
            <a:spLocks noGrp="1"/>
          </p:cNvSpPr>
          <p:nvPr>
            <p:ph type="title"/>
          </p:nvPr>
        </p:nvSpPr>
        <p:spPr>
          <a:xfrm>
            <a:off x="2033716" y="322474"/>
            <a:ext cx="10158284" cy="660486"/>
          </a:xfrm>
        </p:spPr>
        <p:txBody>
          <a:bodyPr/>
          <a:lstStyle/>
          <a:p>
            <a:r>
              <a:rPr lang="en-GB">
                <a:solidFill>
                  <a:schemeClr val="tx1"/>
                </a:solidFill>
                <a:latin typeface="+mn-lt"/>
              </a:rPr>
              <a:t>Collaborative staff appointments</a:t>
            </a:r>
          </a:p>
        </p:txBody>
      </p:sp>
      <p:sp>
        <p:nvSpPr>
          <p:cNvPr id="3" name="Content Placeholder 2">
            <a:extLst>
              <a:ext uri="{FF2B5EF4-FFF2-40B4-BE49-F238E27FC236}">
                <a16:creationId xmlns:a16="http://schemas.microsoft.com/office/drawing/2014/main" id="{D7BAD185-E9BC-5AF2-C123-D6A20ACB6036}"/>
              </a:ext>
            </a:extLst>
          </p:cNvPr>
          <p:cNvSpPr>
            <a:spLocks noGrp="1"/>
          </p:cNvSpPr>
          <p:nvPr>
            <p:ph idx="1"/>
          </p:nvPr>
        </p:nvSpPr>
        <p:spPr>
          <a:xfrm>
            <a:off x="838200" y="1150706"/>
            <a:ext cx="10515600" cy="5342169"/>
          </a:xfrm>
        </p:spPr>
        <p:txBody>
          <a:bodyPr/>
          <a:lstStyle/>
          <a:p>
            <a:pPr marL="0" indent="0">
              <a:buNone/>
            </a:pPr>
            <a:r>
              <a:rPr lang="en-GB" sz="2400" b="1">
                <a:solidFill>
                  <a:schemeClr val="tx1"/>
                </a:solidFill>
                <a:effectLst/>
                <a:latin typeface="+mn-lt"/>
                <a:ea typeface="Calibri" panose="020F0502020204030204" pitchFamily="34" charset="0"/>
              </a:rPr>
              <a:t>Common Pitfalls</a:t>
            </a:r>
          </a:p>
          <a:p>
            <a:pPr marL="342900" indent="-342900">
              <a:buFont typeface="Symbol" panose="05050102010706020507" pitchFamily="18" charset="2"/>
              <a:buChar char=""/>
            </a:pPr>
            <a:r>
              <a:rPr lang="en-GB" sz="1600">
                <a:solidFill>
                  <a:schemeClr val="tx1"/>
                </a:solidFill>
                <a:effectLst/>
                <a:latin typeface="+mn-lt"/>
                <a:ea typeface="Times New Roman" panose="02020603050405020304" pitchFamily="18" charset="0"/>
              </a:rPr>
              <a:t>No confirmation of FHEQ level of applicant qualifications and/or the relevant subject. </a:t>
            </a:r>
            <a:endParaRPr lang="en-GB" sz="1600">
              <a:solidFill>
                <a:schemeClr val="tx1"/>
              </a:solidFill>
              <a:effectLst/>
              <a:latin typeface="+mn-lt"/>
              <a:ea typeface="Calibri" panose="020F0502020204030204" pitchFamily="34" charset="0"/>
            </a:endParaRPr>
          </a:p>
          <a:p>
            <a:pPr marL="342900" indent="-342900">
              <a:buFont typeface="Symbol" panose="05050102010706020507" pitchFamily="18" charset="2"/>
              <a:buChar char=""/>
            </a:pPr>
            <a:r>
              <a:rPr lang="en-GB" sz="1600">
                <a:solidFill>
                  <a:schemeClr val="tx1"/>
                </a:solidFill>
                <a:effectLst/>
                <a:latin typeface="+mn-lt"/>
                <a:ea typeface="Times New Roman" panose="02020603050405020304" pitchFamily="18" charset="0"/>
              </a:rPr>
              <a:t>Lack of clarity regarding the applicant’s subject expertise in relation to the programme they are proposed to deliver on. If there is no clear alignment to the programme, the panel may query </a:t>
            </a:r>
            <a:r>
              <a:rPr lang="en-GB" sz="1600">
                <a:solidFill>
                  <a:schemeClr val="tx1"/>
                </a:solidFill>
                <a:latin typeface="+mn-lt"/>
                <a:ea typeface="Times New Roman" panose="02020603050405020304" pitchFamily="18" charset="0"/>
              </a:rPr>
              <a:t>if </a:t>
            </a:r>
            <a:r>
              <a:rPr lang="en-GB" sz="1600">
                <a:solidFill>
                  <a:schemeClr val="tx1"/>
                </a:solidFill>
                <a:effectLst/>
                <a:latin typeface="+mn-lt"/>
                <a:ea typeface="Times New Roman" panose="02020603050405020304" pitchFamily="18" charset="0"/>
              </a:rPr>
              <a:t>applicant is suitable to deliver the content.</a:t>
            </a:r>
            <a:endParaRPr lang="en-GB" sz="1600">
              <a:solidFill>
                <a:schemeClr val="tx1"/>
              </a:solidFill>
              <a:effectLst/>
              <a:latin typeface="+mn-lt"/>
              <a:ea typeface="Calibri" panose="020F0502020204030204" pitchFamily="34" charset="0"/>
            </a:endParaRPr>
          </a:p>
          <a:p>
            <a:pPr marL="342900" lvl="0" indent="-342900">
              <a:buFont typeface="Symbol" panose="05050102010706020507" pitchFamily="18" charset="2"/>
              <a:buChar char=""/>
            </a:pPr>
            <a:r>
              <a:rPr lang="en-GB" sz="1600">
                <a:solidFill>
                  <a:schemeClr val="tx1"/>
                </a:solidFill>
                <a:effectLst/>
                <a:latin typeface="+mn-lt"/>
                <a:ea typeface="Times New Roman" panose="02020603050405020304" pitchFamily="18" charset="0"/>
              </a:rPr>
              <a:t>Lack of detail about extent of teaching experience, such as how long has the applicant been teaching, what level they taught at or what subject they have previously taught.</a:t>
            </a:r>
            <a:endParaRPr lang="en-GB" sz="1600">
              <a:solidFill>
                <a:schemeClr val="tx1"/>
              </a:solidFill>
              <a:effectLst/>
              <a:latin typeface="+mn-lt"/>
              <a:ea typeface="Calibri" panose="020F0502020204030204" pitchFamily="34" charset="0"/>
            </a:endParaRPr>
          </a:p>
          <a:p>
            <a:pPr marL="342900" lvl="0" indent="-342900">
              <a:buFont typeface="Symbol" panose="05050102010706020507" pitchFamily="18" charset="2"/>
              <a:buChar char=""/>
            </a:pPr>
            <a:r>
              <a:rPr lang="en-GB" sz="1600">
                <a:solidFill>
                  <a:schemeClr val="tx1"/>
                </a:solidFill>
                <a:effectLst/>
                <a:latin typeface="+mn-lt"/>
                <a:ea typeface="Times New Roman" panose="02020603050405020304" pitchFamily="18" charset="0"/>
              </a:rPr>
              <a:t>The applicant does not meet the Collaborative Staff Qualifications Policy. In most cases this results in rejection, unless there are substantial mitigating factors.</a:t>
            </a:r>
            <a:endParaRPr lang="en-GB" sz="1600">
              <a:solidFill>
                <a:schemeClr val="tx1"/>
              </a:solidFill>
              <a:effectLst/>
              <a:latin typeface="+mn-lt"/>
              <a:ea typeface="Calibri" panose="020F0502020204030204" pitchFamily="34" charset="0"/>
            </a:endParaRPr>
          </a:p>
          <a:p>
            <a:pPr marL="342900" lvl="0" indent="-342900">
              <a:buFont typeface="Symbol" panose="05050102010706020507" pitchFamily="18" charset="2"/>
              <a:buChar char=""/>
            </a:pPr>
            <a:r>
              <a:rPr lang="en-GB" sz="1600">
                <a:solidFill>
                  <a:schemeClr val="tx1"/>
                </a:solidFill>
                <a:effectLst/>
                <a:latin typeface="+mn-lt"/>
                <a:ea typeface="Times New Roman" panose="02020603050405020304" pitchFamily="18" charset="0"/>
              </a:rPr>
              <a:t>The Link Tutor has provided contradictory statements/responses. For example, responding ‘Yes’ to the question ‘</a:t>
            </a:r>
            <a:r>
              <a:rPr lang="en-GB" sz="1600" i="1">
                <a:solidFill>
                  <a:schemeClr val="tx1"/>
                </a:solidFill>
                <a:effectLst/>
                <a:latin typeface="+mn-lt"/>
                <a:ea typeface="Times New Roman" panose="02020603050405020304" pitchFamily="18" charset="0"/>
              </a:rPr>
              <a:t>The applicant’s qualification is in a cognate area to the programme(s)/module(s) being taught</a:t>
            </a:r>
            <a:r>
              <a:rPr lang="en-GB" sz="1600">
                <a:solidFill>
                  <a:schemeClr val="tx1"/>
                </a:solidFill>
                <a:effectLst/>
                <a:latin typeface="+mn-lt"/>
                <a:ea typeface="Times New Roman" panose="02020603050405020304" pitchFamily="18" charset="0"/>
              </a:rPr>
              <a:t>’ when the CV clearly demonstrates their qualifications are not in a cognate area, or ticking ‘No’ to ‘</a:t>
            </a:r>
            <a:r>
              <a:rPr lang="en-GB" sz="1600" i="1">
                <a:solidFill>
                  <a:schemeClr val="tx1"/>
                </a:solidFill>
                <a:effectLst/>
                <a:latin typeface="+mn-lt"/>
                <a:ea typeface="Times New Roman" panose="02020603050405020304" pitchFamily="18" charset="0"/>
              </a:rPr>
              <a:t>The applicant holds a teaching qualification and/or has relevant teaching experience</a:t>
            </a:r>
            <a:r>
              <a:rPr lang="en-GB" sz="1600">
                <a:solidFill>
                  <a:schemeClr val="tx1"/>
                </a:solidFill>
                <a:effectLst/>
                <a:latin typeface="+mn-lt"/>
                <a:ea typeface="Times New Roman" panose="02020603050405020304" pitchFamily="18" charset="0"/>
              </a:rPr>
              <a:t>’ when the CV states they have 7 years teaching experience.</a:t>
            </a:r>
          </a:p>
          <a:p>
            <a:pPr marL="342900" lvl="0" indent="-342900">
              <a:buFont typeface="Symbol" panose="05050102010706020507" pitchFamily="18" charset="2"/>
              <a:buChar char=""/>
            </a:pPr>
            <a:r>
              <a:rPr lang="en-GB" sz="1600">
                <a:solidFill>
                  <a:schemeClr val="tx1"/>
                </a:solidFill>
                <a:latin typeface="+mn-lt"/>
                <a:ea typeface="Calibri" panose="020F0502020204030204" pitchFamily="34" charset="0"/>
              </a:rPr>
              <a:t>The nominee has already commenced teaching on the programme before approval has been received from VROP.</a:t>
            </a:r>
          </a:p>
          <a:p>
            <a:pPr marL="342900" lvl="0" indent="-342900">
              <a:buFont typeface="Symbol" panose="05050102010706020507" pitchFamily="18" charset="2"/>
              <a:buChar char=""/>
            </a:pPr>
            <a:r>
              <a:rPr lang="en-GB" sz="1600">
                <a:solidFill>
                  <a:schemeClr val="tx1"/>
                </a:solidFill>
                <a:effectLst/>
                <a:latin typeface="+mn-lt"/>
                <a:ea typeface="Calibri" panose="020F0502020204030204" pitchFamily="34" charset="0"/>
              </a:rPr>
              <a:t>The wrong nomination template has been used; incomplete CV provided.</a:t>
            </a:r>
          </a:p>
          <a:p>
            <a:endParaRPr lang="en-GB">
              <a:solidFill>
                <a:schemeClr val="tx1"/>
              </a:solidFill>
              <a:latin typeface="+mn-lt"/>
            </a:endParaRPr>
          </a:p>
        </p:txBody>
      </p:sp>
      <p:sp>
        <p:nvSpPr>
          <p:cNvPr id="6" name="Footer Placeholder 3">
            <a:extLst>
              <a:ext uri="{FF2B5EF4-FFF2-40B4-BE49-F238E27FC236}">
                <a16:creationId xmlns:a16="http://schemas.microsoft.com/office/drawing/2014/main" id="{11CA0671-9676-F102-3AC7-BC331124603B}"/>
              </a:ext>
            </a:extLst>
          </p:cNvPr>
          <p:cNvSpPr>
            <a:spLocks noGrp="1"/>
          </p:cNvSpPr>
          <p:nvPr>
            <p:ph type="ftr" sz="quarter" idx="11"/>
          </p:nvPr>
        </p:nvSpPr>
        <p:spPr>
          <a:xfrm>
            <a:off x="0" y="6535526"/>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11281705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7A23F-2522-5900-5031-0DE2FCF00FF0}"/>
              </a:ext>
            </a:extLst>
          </p:cNvPr>
          <p:cNvSpPr>
            <a:spLocks noGrp="1"/>
          </p:cNvSpPr>
          <p:nvPr>
            <p:ph type="title"/>
          </p:nvPr>
        </p:nvSpPr>
        <p:spPr>
          <a:xfrm>
            <a:off x="1737919" y="365125"/>
            <a:ext cx="10454081" cy="678977"/>
          </a:xfrm>
        </p:spPr>
        <p:txBody>
          <a:bodyPr/>
          <a:lstStyle/>
          <a:p>
            <a:r>
              <a:rPr lang="en-GB" sz="3600">
                <a:solidFill>
                  <a:schemeClr val="tx1"/>
                </a:solidFill>
                <a:latin typeface="Arial" panose="020B0604020202020204" pitchFamily="34" charset="0"/>
                <a:cs typeface="Arial" panose="020B0604020202020204" pitchFamily="34" charset="0"/>
              </a:rPr>
              <a:t>Amendment Process and PMAP</a:t>
            </a:r>
          </a:p>
        </p:txBody>
      </p:sp>
      <p:sp>
        <p:nvSpPr>
          <p:cNvPr id="3" name="Content Placeholder 2">
            <a:extLst>
              <a:ext uri="{FF2B5EF4-FFF2-40B4-BE49-F238E27FC236}">
                <a16:creationId xmlns:a16="http://schemas.microsoft.com/office/drawing/2014/main" id="{4AB97358-FCCE-9D5F-12B4-F4387546CAB9}"/>
              </a:ext>
            </a:extLst>
          </p:cNvPr>
          <p:cNvSpPr>
            <a:spLocks noGrp="1"/>
          </p:cNvSpPr>
          <p:nvPr>
            <p:ph idx="1"/>
          </p:nvPr>
        </p:nvSpPr>
        <p:spPr>
          <a:xfrm>
            <a:off x="163760" y="1275320"/>
            <a:ext cx="11001375" cy="4986337"/>
          </a:xfrm>
        </p:spPr>
        <p:txBody>
          <a:bodyPr>
            <a:normAutofit/>
          </a:bodyPr>
          <a:lstStyle/>
          <a:p>
            <a:r>
              <a:rPr lang="en-GB" sz="2000">
                <a:solidFill>
                  <a:schemeClr val="tx1"/>
                </a:solidFill>
                <a:latin typeface="Arial" panose="020B0604020202020204" pitchFamily="34" charset="0"/>
                <a:cs typeface="Arial" panose="020B0604020202020204" pitchFamily="34" charset="0"/>
              </a:rPr>
              <a:t>To maintain the academic quality and student experience of a programme, amendments may need to be made to a validated programme(s) or module(s). These proposed amendments are subject to a quality review, undertaken by PMAP. </a:t>
            </a:r>
          </a:p>
          <a:p>
            <a:endParaRPr lang="en-GB" sz="2000">
              <a:solidFill>
                <a:schemeClr val="tx1"/>
              </a:solidFill>
              <a:latin typeface="Arial" panose="020B0604020202020204" pitchFamily="34" charset="0"/>
              <a:cs typeface="Arial" panose="020B0604020202020204" pitchFamily="34" charset="0"/>
            </a:endParaRPr>
          </a:p>
          <a:p>
            <a:r>
              <a:rPr lang="en-GB" sz="2000">
                <a:solidFill>
                  <a:schemeClr val="tx1"/>
                </a:solidFill>
                <a:latin typeface="Arial" panose="020B0604020202020204" pitchFamily="34" charset="0"/>
                <a:cs typeface="Arial" panose="020B0604020202020204" pitchFamily="34" charset="0"/>
              </a:rPr>
              <a:t>Submissions to PMAP are done via CourseLoop. All submissions are required to be supported by:</a:t>
            </a:r>
          </a:p>
          <a:p>
            <a:pPr lvl="1"/>
            <a:r>
              <a:rPr lang="en-GB" sz="2000">
                <a:solidFill>
                  <a:schemeClr val="tx1"/>
                </a:solidFill>
                <a:latin typeface="Arial" panose="020B0604020202020204" pitchFamily="34" charset="0"/>
                <a:cs typeface="Arial" panose="020B0604020202020204" pitchFamily="34" charset="0"/>
              </a:rPr>
              <a:t>Strong rationale for the amendment.</a:t>
            </a:r>
          </a:p>
          <a:p>
            <a:pPr lvl="1"/>
            <a:r>
              <a:rPr lang="en-GB" sz="2000">
                <a:solidFill>
                  <a:schemeClr val="tx1"/>
                </a:solidFill>
                <a:latin typeface="Arial" panose="020B0604020202020204" pitchFamily="34" charset="0"/>
                <a:cs typeface="Arial" panose="020B0604020202020204" pitchFamily="34" charset="0"/>
              </a:rPr>
              <a:t>Detail and evidence of what necessary consultation with impacted stakeholders (such as programme/module leaders), External Examiners, PSRBs has taken place.</a:t>
            </a:r>
          </a:p>
          <a:p>
            <a:pPr lvl="1"/>
            <a:r>
              <a:rPr lang="en-GB" sz="2000">
                <a:solidFill>
                  <a:schemeClr val="tx1"/>
                </a:solidFill>
                <a:latin typeface="Arial" panose="020B0604020202020204" pitchFamily="34" charset="0"/>
                <a:cs typeface="Arial" panose="020B0604020202020204" pitchFamily="34" charset="0"/>
              </a:rPr>
              <a:t>Evidence of considerations taken into communicating the change to any impacted students. </a:t>
            </a:r>
          </a:p>
        </p:txBody>
      </p:sp>
      <p:sp>
        <p:nvSpPr>
          <p:cNvPr id="8" name="Footer Placeholder 3">
            <a:extLst>
              <a:ext uri="{FF2B5EF4-FFF2-40B4-BE49-F238E27FC236}">
                <a16:creationId xmlns:a16="http://schemas.microsoft.com/office/drawing/2014/main" id="{D0E28784-8320-77EE-C7F2-BAD531E44C2F}"/>
              </a:ext>
            </a:extLst>
          </p:cNvPr>
          <p:cNvSpPr>
            <a:spLocks noGrp="1"/>
          </p:cNvSpPr>
          <p:nvPr>
            <p:ph type="ftr" sz="quarter" idx="11"/>
          </p:nvPr>
        </p:nvSpPr>
        <p:spPr>
          <a:xfrm>
            <a:off x="0" y="6555133"/>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40102506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4CB1F-6FB2-C6BA-21CA-D9101A5930ED}"/>
              </a:ext>
            </a:extLst>
          </p:cNvPr>
          <p:cNvSpPr>
            <a:spLocks noGrp="1"/>
          </p:cNvSpPr>
          <p:nvPr>
            <p:ph type="title"/>
          </p:nvPr>
        </p:nvSpPr>
        <p:spPr>
          <a:xfrm>
            <a:off x="5780014" y="296069"/>
            <a:ext cx="6411985" cy="662782"/>
          </a:xfrm>
        </p:spPr>
        <p:txBody>
          <a:bodyPr/>
          <a:lstStyle/>
          <a:p>
            <a:r>
              <a:rPr lang="en-GB">
                <a:solidFill>
                  <a:schemeClr val="tx1"/>
                </a:solidFill>
                <a:latin typeface="Arial" panose="020B0604020202020204" pitchFamily="34" charset="0"/>
                <a:cs typeface="Arial" panose="020B0604020202020204" pitchFamily="34" charset="0"/>
              </a:rPr>
              <a:t>PMAP – Five Key Points</a:t>
            </a:r>
          </a:p>
        </p:txBody>
      </p:sp>
      <p:sp>
        <p:nvSpPr>
          <p:cNvPr id="3" name="Content Placeholder 2">
            <a:extLst>
              <a:ext uri="{FF2B5EF4-FFF2-40B4-BE49-F238E27FC236}">
                <a16:creationId xmlns:a16="http://schemas.microsoft.com/office/drawing/2014/main" id="{C4910D06-FD6E-466F-A32E-48B9E44EBA66}"/>
              </a:ext>
            </a:extLst>
          </p:cNvPr>
          <p:cNvSpPr>
            <a:spLocks noGrp="1"/>
          </p:cNvSpPr>
          <p:nvPr>
            <p:ph idx="1"/>
          </p:nvPr>
        </p:nvSpPr>
        <p:spPr>
          <a:xfrm>
            <a:off x="419100" y="1111250"/>
            <a:ext cx="11487149" cy="4940300"/>
          </a:xfrm>
        </p:spPr>
        <p:txBody>
          <a:bodyPr>
            <a:noAutofit/>
          </a:bodyPr>
          <a:lstStyle/>
          <a:p>
            <a:pPr marL="514350" indent="-514350">
              <a:buFont typeface="+mj-lt"/>
              <a:buAutoNum type="arabicPeriod"/>
            </a:pPr>
            <a:r>
              <a:rPr lang="en-GB" sz="2100">
                <a:solidFill>
                  <a:schemeClr val="tx1"/>
                </a:solidFill>
                <a:latin typeface="Arial" panose="020B0604020202020204" pitchFamily="34" charset="0"/>
                <a:cs typeface="Arial" panose="020B0604020202020204" pitchFamily="34" charset="0"/>
              </a:rPr>
              <a:t>As </a:t>
            </a:r>
            <a:r>
              <a:rPr lang="en-GB" sz="2100" b="1">
                <a:solidFill>
                  <a:schemeClr val="tx1"/>
                </a:solidFill>
                <a:latin typeface="Arial" panose="020B0604020202020204" pitchFamily="34" charset="0"/>
                <a:cs typeface="Arial" panose="020B0604020202020204" pitchFamily="34" charset="0"/>
              </a:rPr>
              <a:t>amendment submissions are on CourseLoop</a:t>
            </a:r>
            <a:r>
              <a:rPr lang="en-GB" sz="2100">
                <a:solidFill>
                  <a:schemeClr val="tx1"/>
                </a:solidFill>
                <a:latin typeface="Arial" panose="020B0604020202020204" pitchFamily="34" charset="0"/>
                <a:cs typeface="Arial" panose="020B0604020202020204" pitchFamily="34" charset="0"/>
              </a:rPr>
              <a:t>, any changes requested by colleagues in partner institutions to our collaborative programmes must be submitted on CourseLoop via the Link Tutor, due to restrictions on edit permissions on CourseLoop. </a:t>
            </a:r>
          </a:p>
          <a:p>
            <a:pPr marL="514350" indent="-514350">
              <a:buFont typeface="+mj-lt"/>
              <a:buAutoNum type="arabicPeriod"/>
            </a:pPr>
            <a:r>
              <a:rPr lang="en-GB" sz="2100">
                <a:solidFill>
                  <a:schemeClr val="tx1"/>
                </a:solidFill>
                <a:latin typeface="Arial" panose="020B0604020202020204" pitchFamily="34" charset="0"/>
                <a:cs typeface="Arial" panose="020B0604020202020204" pitchFamily="34" charset="0"/>
              </a:rPr>
              <a:t>All amendment submissions are subjected to </a:t>
            </a:r>
            <a:r>
              <a:rPr lang="en-GB" sz="2100" b="1">
                <a:solidFill>
                  <a:schemeClr val="tx1"/>
                </a:solidFill>
                <a:latin typeface="Arial" panose="020B0604020202020204" pitchFamily="34" charset="0"/>
                <a:cs typeface="Arial" panose="020B0604020202020204" pitchFamily="34" charset="0"/>
              </a:rPr>
              <a:t>staged approval</a:t>
            </a:r>
            <a:r>
              <a:rPr lang="en-GB" sz="2100">
                <a:solidFill>
                  <a:schemeClr val="tx1"/>
                </a:solidFill>
                <a:latin typeface="Arial" panose="020B0604020202020204" pitchFamily="34" charset="0"/>
                <a:cs typeface="Arial" panose="020B0604020202020204" pitchFamily="34" charset="0"/>
              </a:rPr>
              <a:t>. After submitting an amendment proposal, this must be endorsed by your Director of School before it is progressed to PMAP. Endorsement by your Director does not guarantee approval by PMAP. </a:t>
            </a:r>
          </a:p>
          <a:p>
            <a:pPr marL="514350" indent="-514350">
              <a:buFont typeface="+mj-lt"/>
              <a:buAutoNum type="arabicPeriod"/>
            </a:pPr>
            <a:r>
              <a:rPr lang="en-GB" sz="2100">
                <a:solidFill>
                  <a:schemeClr val="tx1"/>
                </a:solidFill>
                <a:latin typeface="Arial" panose="020B0604020202020204" pitchFamily="34" charset="0"/>
                <a:cs typeface="Arial" panose="020B0604020202020204" pitchFamily="34" charset="0"/>
              </a:rPr>
              <a:t>Clearly </a:t>
            </a:r>
            <a:r>
              <a:rPr lang="en-GB" sz="2100" b="1">
                <a:solidFill>
                  <a:schemeClr val="tx1"/>
                </a:solidFill>
                <a:latin typeface="Arial" panose="020B0604020202020204" pitchFamily="34" charset="0"/>
                <a:cs typeface="Arial" panose="020B0604020202020204" pitchFamily="34" charset="0"/>
              </a:rPr>
              <a:t>state which student cohorts will be impacted</a:t>
            </a:r>
            <a:r>
              <a:rPr lang="en-GB" sz="2100">
                <a:solidFill>
                  <a:schemeClr val="tx1"/>
                </a:solidFill>
                <a:latin typeface="Arial" panose="020B0604020202020204" pitchFamily="34" charset="0"/>
                <a:cs typeface="Arial" panose="020B0604020202020204" pitchFamily="34" charset="0"/>
              </a:rPr>
              <a:t>. For example, ‘</a:t>
            </a:r>
            <a:r>
              <a:rPr lang="en-GB" sz="2100" i="1">
                <a:solidFill>
                  <a:schemeClr val="tx1"/>
                </a:solidFill>
                <a:latin typeface="Arial" panose="020B0604020202020204" pitchFamily="34" charset="0"/>
                <a:cs typeface="Arial" panose="020B0604020202020204" pitchFamily="34" charset="0"/>
              </a:rPr>
              <a:t>Students entering Level 5 in September 2025</a:t>
            </a:r>
            <a:r>
              <a:rPr lang="en-GB" sz="2100">
                <a:solidFill>
                  <a:schemeClr val="tx1"/>
                </a:solidFill>
                <a:latin typeface="Arial" panose="020B0604020202020204" pitchFamily="34" charset="0"/>
                <a:cs typeface="Arial" panose="020B0604020202020204" pitchFamily="34" charset="0"/>
              </a:rPr>
              <a:t>.’ This allows the Panel to judge if the correct version of your programme or module has been amended on CourseLoop and the correct consultation has taken place. </a:t>
            </a:r>
          </a:p>
          <a:p>
            <a:pPr marL="514350" indent="-514350">
              <a:buFont typeface="+mj-lt"/>
              <a:buAutoNum type="arabicPeriod"/>
            </a:pPr>
            <a:r>
              <a:rPr lang="en-GB" sz="2100">
                <a:solidFill>
                  <a:schemeClr val="tx1"/>
                </a:solidFill>
                <a:latin typeface="Arial" panose="020B0604020202020204" pitchFamily="34" charset="0"/>
                <a:cs typeface="Arial" panose="020B0604020202020204" pitchFamily="34" charset="0"/>
              </a:rPr>
              <a:t>Amendments to a module are not always isolated changes. </a:t>
            </a:r>
            <a:r>
              <a:rPr lang="en-GB" sz="2100" b="1">
                <a:solidFill>
                  <a:schemeClr val="tx1"/>
                </a:solidFill>
                <a:latin typeface="Arial" panose="020B0604020202020204" pitchFamily="34" charset="0"/>
                <a:cs typeface="Arial" panose="020B0604020202020204" pitchFamily="34" charset="0"/>
              </a:rPr>
              <a:t>Consider the module in the wider context of all programmes it is offered on</a:t>
            </a:r>
            <a:r>
              <a:rPr lang="en-GB" sz="2100">
                <a:solidFill>
                  <a:schemeClr val="tx1"/>
                </a:solidFill>
                <a:latin typeface="Arial" panose="020B0604020202020204" pitchFamily="34" charset="0"/>
                <a:cs typeface="Arial" panose="020B0604020202020204" pitchFamily="34" charset="0"/>
              </a:rPr>
              <a:t>. </a:t>
            </a:r>
          </a:p>
          <a:p>
            <a:pPr marL="514350" indent="-514350">
              <a:buFont typeface="+mj-lt"/>
              <a:buAutoNum type="arabicPeriod"/>
            </a:pPr>
            <a:r>
              <a:rPr lang="en-GB" sz="2100">
                <a:solidFill>
                  <a:schemeClr val="tx1"/>
                </a:solidFill>
                <a:latin typeface="Arial" panose="020B0604020202020204" pitchFamily="34" charset="0"/>
                <a:cs typeface="Arial" panose="020B0604020202020204" pitchFamily="34" charset="0"/>
              </a:rPr>
              <a:t>Some amendments to programmes will require </a:t>
            </a:r>
            <a:r>
              <a:rPr lang="en-GB" sz="2100" b="1">
                <a:solidFill>
                  <a:schemeClr val="tx1"/>
                </a:solidFill>
                <a:latin typeface="Arial" panose="020B0604020202020204" pitchFamily="34" charset="0"/>
                <a:cs typeface="Arial" panose="020B0604020202020204" pitchFamily="34" charset="0"/>
              </a:rPr>
              <a:t>initial endorsement by Academic Planning and Fees Panel (APFP)</a:t>
            </a:r>
            <a:r>
              <a:rPr lang="en-GB" sz="2100">
                <a:solidFill>
                  <a:schemeClr val="tx1"/>
                </a:solidFill>
                <a:latin typeface="Arial" panose="020B0604020202020204" pitchFamily="34" charset="0"/>
                <a:cs typeface="Arial" panose="020B0604020202020204" pitchFamily="34" charset="0"/>
              </a:rPr>
              <a:t> before progressing to PMAP. </a:t>
            </a:r>
          </a:p>
        </p:txBody>
      </p:sp>
      <p:sp>
        <p:nvSpPr>
          <p:cNvPr id="6" name="Footer Placeholder 3">
            <a:extLst>
              <a:ext uri="{FF2B5EF4-FFF2-40B4-BE49-F238E27FC236}">
                <a16:creationId xmlns:a16="http://schemas.microsoft.com/office/drawing/2014/main" id="{BD67561F-F652-2622-9EB1-997F5F39DD9A}"/>
              </a:ext>
            </a:extLst>
          </p:cNvPr>
          <p:cNvSpPr>
            <a:spLocks noGrp="1"/>
          </p:cNvSpPr>
          <p:nvPr>
            <p:ph type="ftr" sz="quarter" idx="11"/>
          </p:nvPr>
        </p:nvSpPr>
        <p:spPr>
          <a:xfrm>
            <a:off x="0" y="6561931"/>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38278191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CC38AED-4E64-C2D8-ACDE-F0F4CC6C26B9}"/>
              </a:ext>
            </a:extLst>
          </p:cNvPr>
          <p:cNvGraphicFramePr>
            <a:graphicFrameLocks noGrp="1"/>
          </p:cNvGraphicFramePr>
          <p:nvPr>
            <p:extLst>
              <p:ext uri="{D42A27DB-BD31-4B8C-83A1-F6EECF244321}">
                <p14:modId xmlns:p14="http://schemas.microsoft.com/office/powerpoint/2010/main" val="2531880815"/>
              </p:ext>
            </p:extLst>
          </p:nvPr>
        </p:nvGraphicFramePr>
        <p:xfrm>
          <a:off x="285748" y="125596"/>
          <a:ext cx="5810253" cy="5921377"/>
        </p:xfrm>
        <a:graphic>
          <a:graphicData uri="http://schemas.openxmlformats.org/drawingml/2006/table">
            <a:tbl>
              <a:tblPr firstRow="1" bandRow="1">
                <a:tableStyleId>{5C22544A-7EE6-4342-B048-85BDC9FD1C3A}</a:tableStyleId>
              </a:tblPr>
              <a:tblGrid>
                <a:gridCol w="2355415">
                  <a:extLst>
                    <a:ext uri="{9D8B030D-6E8A-4147-A177-3AD203B41FA5}">
                      <a16:colId xmlns:a16="http://schemas.microsoft.com/office/drawing/2014/main" val="3893682021"/>
                    </a:ext>
                  </a:extLst>
                </a:gridCol>
                <a:gridCol w="1727419">
                  <a:extLst>
                    <a:ext uri="{9D8B030D-6E8A-4147-A177-3AD203B41FA5}">
                      <a16:colId xmlns:a16="http://schemas.microsoft.com/office/drawing/2014/main" val="2930471173"/>
                    </a:ext>
                  </a:extLst>
                </a:gridCol>
                <a:gridCol w="1727419">
                  <a:extLst>
                    <a:ext uri="{9D8B030D-6E8A-4147-A177-3AD203B41FA5}">
                      <a16:colId xmlns:a16="http://schemas.microsoft.com/office/drawing/2014/main" val="1315463025"/>
                    </a:ext>
                  </a:extLst>
                </a:gridCol>
              </a:tblGrid>
              <a:tr h="330561">
                <a:tc>
                  <a:txBody>
                    <a:bodyPr/>
                    <a:lstStyle/>
                    <a:p>
                      <a:pPr algn="ctr"/>
                      <a:r>
                        <a:rPr lang="en-GB" sz="1400">
                          <a:latin typeface="Arial" panose="020B0604020202020204" pitchFamily="34" charset="0"/>
                          <a:cs typeface="Arial" panose="020B0604020202020204" pitchFamily="34" charset="0"/>
                        </a:rPr>
                        <a:t>Proposed Amendment</a:t>
                      </a:r>
                    </a:p>
                  </a:txBody>
                  <a:tcPr/>
                </a:tc>
                <a:tc>
                  <a:txBody>
                    <a:bodyPr/>
                    <a:lstStyle/>
                    <a:p>
                      <a:pPr algn="ctr"/>
                      <a:r>
                        <a:rPr lang="en-GB" sz="1400">
                          <a:latin typeface="Arial" panose="020B0604020202020204" pitchFamily="34" charset="0"/>
                          <a:cs typeface="Arial" panose="020B0604020202020204" pitchFamily="34" charset="0"/>
                        </a:rPr>
                        <a:t>APFP</a:t>
                      </a:r>
                    </a:p>
                  </a:txBody>
                  <a:tcPr/>
                </a:tc>
                <a:tc>
                  <a:txBody>
                    <a:bodyPr/>
                    <a:lstStyle/>
                    <a:p>
                      <a:pPr algn="ctr"/>
                      <a:r>
                        <a:rPr lang="en-GB" sz="1400">
                          <a:latin typeface="Arial" panose="020B0604020202020204" pitchFamily="34" charset="0"/>
                          <a:cs typeface="Arial" panose="020B0604020202020204" pitchFamily="34" charset="0"/>
                        </a:rPr>
                        <a:t>PMAP</a:t>
                      </a:r>
                    </a:p>
                  </a:txBody>
                  <a:tcPr/>
                </a:tc>
                <a:extLst>
                  <a:ext uri="{0D108BD9-81ED-4DB2-BD59-A6C34878D82A}">
                    <a16:rowId xmlns:a16="http://schemas.microsoft.com/office/drawing/2014/main" val="2115908567"/>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a programme’s title and/or award.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72808509"/>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a programme’s credit value.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310254992"/>
                  </a:ext>
                </a:extLst>
              </a:tr>
              <a:tr h="1019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a programme’s mode of study and/or introduction of a new mode of study.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2055025511"/>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a programme’s mode of delivery.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3145613381"/>
                  </a:ext>
                </a:extLst>
              </a:tr>
              <a:tr h="786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The addition of an alternative target award(s).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3411052238"/>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The introduction of cohort intake months.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2696684359"/>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The addition of routes within a programme.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3964760999"/>
                  </a:ext>
                </a:extLst>
              </a:tr>
              <a:tr h="10191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a programme’s duration, including the addition of a placement or Study Abroad Year.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2784511799"/>
                  </a:ext>
                </a:extLst>
              </a:tr>
            </a:tbl>
          </a:graphicData>
        </a:graphic>
      </p:graphicFrame>
      <p:graphicFrame>
        <p:nvGraphicFramePr>
          <p:cNvPr id="8" name="Table 7">
            <a:extLst>
              <a:ext uri="{FF2B5EF4-FFF2-40B4-BE49-F238E27FC236}">
                <a16:creationId xmlns:a16="http://schemas.microsoft.com/office/drawing/2014/main" id="{37663FC7-05D0-8DD2-9EC5-8F8DB3F47CA6}"/>
              </a:ext>
            </a:extLst>
          </p:cNvPr>
          <p:cNvGraphicFramePr>
            <a:graphicFrameLocks noGrp="1"/>
          </p:cNvGraphicFramePr>
          <p:nvPr>
            <p:extLst>
              <p:ext uri="{D42A27DB-BD31-4B8C-83A1-F6EECF244321}">
                <p14:modId xmlns:p14="http://schemas.microsoft.com/office/powerpoint/2010/main" val="1417117314"/>
              </p:ext>
            </p:extLst>
          </p:nvPr>
        </p:nvGraphicFramePr>
        <p:xfrm>
          <a:off x="6340221" y="136525"/>
          <a:ext cx="5419726" cy="4735573"/>
        </p:xfrm>
        <a:graphic>
          <a:graphicData uri="http://schemas.openxmlformats.org/drawingml/2006/table">
            <a:tbl>
              <a:tblPr firstRow="1" bandRow="1">
                <a:tableStyleId>{5C22544A-7EE6-4342-B048-85BDC9FD1C3A}</a:tableStyleId>
              </a:tblPr>
              <a:tblGrid>
                <a:gridCol w="2197100">
                  <a:extLst>
                    <a:ext uri="{9D8B030D-6E8A-4147-A177-3AD203B41FA5}">
                      <a16:colId xmlns:a16="http://schemas.microsoft.com/office/drawing/2014/main" val="1522230895"/>
                    </a:ext>
                  </a:extLst>
                </a:gridCol>
                <a:gridCol w="1611313">
                  <a:extLst>
                    <a:ext uri="{9D8B030D-6E8A-4147-A177-3AD203B41FA5}">
                      <a16:colId xmlns:a16="http://schemas.microsoft.com/office/drawing/2014/main" val="1369587105"/>
                    </a:ext>
                  </a:extLst>
                </a:gridCol>
                <a:gridCol w="1611313">
                  <a:extLst>
                    <a:ext uri="{9D8B030D-6E8A-4147-A177-3AD203B41FA5}">
                      <a16:colId xmlns:a16="http://schemas.microsoft.com/office/drawing/2014/main" val="1202881993"/>
                    </a:ext>
                  </a:extLst>
                </a:gridCol>
              </a:tblGrid>
              <a:tr h="330561">
                <a:tc>
                  <a:txBody>
                    <a:bodyPr/>
                    <a:lstStyle/>
                    <a:p>
                      <a:pPr algn="ctr"/>
                      <a:r>
                        <a:rPr lang="en-GB" sz="1400">
                          <a:latin typeface="Arial" panose="020B0604020202020204" pitchFamily="34" charset="0"/>
                          <a:cs typeface="Arial" panose="020B0604020202020204" pitchFamily="34" charset="0"/>
                        </a:rPr>
                        <a:t>Proposed Amendment</a:t>
                      </a:r>
                    </a:p>
                  </a:txBody>
                  <a:tcPr/>
                </a:tc>
                <a:tc>
                  <a:txBody>
                    <a:bodyPr/>
                    <a:lstStyle/>
                    <a:p>
                      <a:pPr algn="ctr"/>
                      <a:r>
                        <a:rPr lang="en-GB" sz="1400">
                          <a:latin typeface="Arial" panose="020B0604020202020204" pitchFamily="34" charset="0"/>
                          <a:cs typeface="Arial" panose="020B0604020202020204" pitchFamily="34" charset="0"/>
                        </a:rPr>
                        <a:t>APFP</a:t>
                      </a:r>
                    </a:p>
                  </a:txBody>
                  <a:tcPr/>
                </a:tc>
                <a:tc>
                  <a:txBody>
                    <a:bodyPr/>
                    <a:lstStyle/>
                    <a:p>
                      <a:pPr algn="ctr"/>
                      <a:r>
                        <a:rPr lang="en-GB" sz="1400">
                          <a:latin typeface="Arial" panose="020B0604020202020204" pitchFamily="34" charset="0"/>
                          <a:cs typeface="Arial" panose="020B0604020202020204" pitchFamily="34" charset="0"/>
                        </a:rPr>
                        <a:t>PMAP</a:t>
                      </a:r>
                    </a:p>
                  </a:txBody>
                  <a:tcPr/>
                </a:tc>
                <a:extLst>
                  <a:ext uri="{0D108BD9-81ED-4DB2-BD59-A6C34878D82A}">
                    <a16:rowId xmlns:a16="http://schemas.microsoft.com/office/drawing/2014/main" val="2099148585"/>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programme or module aims, learning outcomes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4014976599"/>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Replacement or removal of modules within a programme.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2669342079"/>
                  </a:ext>
                </a:extLst>
              </a:tr>
              <a:tr h="6576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module codes or titles.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4087445510"/>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module offerings (e.g. a change from Semester 1 to Semester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1962652467"/>
                  </a:ext>
                </a:extLst>
              </a:tr>
              <a:tr h="7862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module assessment.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374103106"/>
                  </a:ext>
                </a:extLst>
              </a:tr>
              <a:tr h="5532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a:latin typeface="Arial" panose="020B0604020202020204" pitchFamily="34" charset="0"/>
                          <a:cs typeface="Arial" panose="020B0604020202020204" pitchFamily="34" charset="0"/>
                        </a:rPr>
                        <a:t>Changes to learning hours and type.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t>
                      </a:r>
                    </a:p>
                  </a:txBody>
                  <a:tcPr/>
                </a:tc>
                <a:extLst>
                  <a:ext uri="{0D108BD9-81ED-4DB2-BD59-A6C34878D82A}">
                    <a16:rowId xmlns:a16="http://schemas.microsoft.com/office/drawing/2014/main" val="553176548"/>
                  </a:ext>
                </a:extLst>
              </a:tr>
            </a:tbl>
          </a:graphicData>
        </a:graphic>
      </p:graphicFrame>
      <p:sp>
        <p:nvSpPr>
          <p:cNvPr id="9" name="TextBox 8">
            <a:extLst>
              <a:ext uri="{FF2B5EF4-FFF2-40B4-BE49-F238E27FC236}">
                <a16:creationId xmlns:a16="http://schemas.microsoft.com/office/drawing/2014/main" id="{B5E174FC-FA90-D8F4-C20B-54EA6A452FA8}"/>
              </a:ext>
            </a:extLst>
          </p:cNvPr>
          <p:cNvSpPr txBox="1"/>
          <p:nvPr/>
        </p:nvSpPr>
        <p:spPr>
          <a:xfrm>
            <a:off x="6340221" y="4997653"/>
            <a:ext cx="4654296" cy="954107"/>
          </a:xfrm>
          <a:prstGeom prst="rect">
            <a:avLst/>
          </a:prstGeom>
          <a:noFill/>
        </p:spPr>
        <p:txBody>
          <a:bodyPr wrap="square" rtlCol="0">
            <a:spAutoFit/>
          </a:bodyPr>
          <a:lstStyle/>
          <a:p>
            <a:r>
              <a:rPr lang="en-GB" sz="1400" i="1">
                <a:latin typeface="Arial" panose="020B0604020202020204" pitchFamily="34" charset="0"/>
                <a:cs typeface="Arial" panose="020B0604020202020204" pitchFamily="34" charset="0"/>
              </a:rPr>
              <a:t>*if the module is a single-module CPD, it is defined as a programme and therefore a change to the programme offering would require a submission to APFP prior to PMAP</a:t>
            </a:r>
            <a:r>
              <a:rPr lang="en-GB" sz="1400" i="1"/>
              <a:t>.</a:t>
            </a:r>
          </a:p>
        </p:txBody>
      </p:sp>
      <p:sp>
        <p:nvSpPr>
          <p:cNvPr id="3" name="Footer Placeholder 3">
            <a:extLst>
              <a:ext uri="{FF2B5EF4-FFF2-40B4-BE49-F238E27FC236}">
                <a16:creationId xmlns:a16="http://schemas.microsoft.com/office/drawing/2014/main" id="{0F376566-F234-CAD6-0382-2B648D581B56}"/>
              </a:ext>
            </a:extLst>
          </p:cNvPr>
          <p:cNvSpPr>
            <a:spLocks noGrp="1"/>
          </p:cNvSpPr>
          <p:nvPr>
            <p:ph type="ftr" sz="quarter" idx="11"/>
          </p:nvPr>
        </p:nvSpPr>
        <p:spPr>
          <a:xfrm>
            <a:off x="0" y="6549841"/>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30183094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4D38-6761-D1E7-67E4-FBAE24301A58}"/>
              </a:ext>
            </a:extLst>
          </p:cNvPr>
          <p:cNvSpPr>
            <a:spLocks noGrp="1"/>
          </p:cNvSpPr>
          <p:nvPr>
            <p:ph type="title"/>
          </p:nvPr>
        </p:nvSpPr>
        <p:spPr>
          <a:xfrm>
            <a:off x="3241319" y="348457"/>
            <a:ext cx="8950681" cy="660486"/>
          </a:xfrm>
        </p:spPr>
        <p:txBody>
          <a:bodyPr/>
          <a:lstStyle/>
          <a:p>
            <a:r>
              <a:rPr lang="en-GB">
                <a:solidFill>
                  <a:schemeClr val="tx1"/>
                </a:solidFill>
                <a:latin typeface="Arial" panose="020B0604020202020204" pitchFamily="34" charset="0"/>
                <a:cs typeface="Arial" panose="020B0604020202020204" pitchFamily="34" charset="0"/>
              </a:rPr>
              <a:t>Useful Sources of Information</a:t>
            </a:r>
          </a:p>
        </p:txBody>
      </p:sp>
      <p:sp>
        <p:nvSpPr>
          <p:cNvPr id="3" name="Content Placeholder 2">
            <a:extLst>
              <a:ext uri="{FF2B5EF4-FFF2-40B4-BE49-F238E27FC236}">
                <a16:creationId xmlns:a16="http://schemas.microsoft.com/office/drawing/2014/main" id="{1A5C5334-3D77-A545-9F46-D5C7A370CBBD}"/>
              </a:ext>
            </a:extLst>
          </p:cNvPr>
          <p:cNvSpPr>
            <a:spLocks noGrp="1"/>
          </p:cNvSpPr>
          <p:nvPr>
            <p:ph idx="1"/>
          </p:nvPr>
        </p:nvSpPr>
        <p:spPr>
          <a:xfrm>
            <a:off x="838200" y="1396999"/>
            <a:ext cx="10515600" cy="4651375"/>
          </a:xfrm>
        </p:spPr>
        <p:txBody>
          <a:bodyPr>
            <a:normAutofit/>
          </a:bodyPr>
          <a:lstStyle/>
          <a:p>
            <a:r>
              <a:rPr lang="en-GB">
                <a:latin typeface="Arial" panose="020B0604020202020204" pitchFamily="34" charset="0"/>
                <a:cs typeface="Arial" panose="020B0604020202020204" pitchFamily="34" charset="0"/>
                <a:hlinkClick r:id="rId2"/>
              </a:rPr>
              <a:t>Templates and guidance associated with Validation and Periodic Programme Review.</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3"/>
              </a:rPr>
              <a:t>All guidance associated with Academic Quality and Standards, including Validation/Periodic Programme Review and Programme and Module Amendments. </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4"/>
              </a:rPr>
              <a:t>Meeting dates and paper deadlines for VROP and PMAP in the 2024/25 academic year.</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5"/>
              </a:rPr>
              <a:t>Using CourseLoop guidance.</a:t>
            </a:r>
            <a:endParaRPr lang="en-GB">
              <a:latin typeface="Arial" panose="020B0604020202020204" pitchFamily="34" charset="0"/>
              <a:cs typeface="Arial" panose="020B0604020202020204" pitchFamily="34" charset="0"/>
            </a:endParaRPr>
          </a:p>
          <a:p>
            <a:r>
              <a:rPr lang="en-GB">
                <a:latin typeface="Arial" panose="020B0604020202020204" pitchFamily="34" charset="0"/>
                <a:cs typeface="Arial" panose="020B0604020202020204" pitchFamily="34" charset="0"/>
                <a:hlinkClick r:id="rId6"/>
              </a:rPr>
              <a:t>Current vacancies on Validation and PPR panels for events in 2024/25 (</a:t>
            </a:r>
            <a:r>
              <a:rPr lang="en-GB" i="1">
                <a:latin typeface="Arial" panose="020B0604020202020204" pitchFamily="34" charset="0"/>
                <a:cs typeface="Arial" panose="020B0604020202020204" pitchFamily="34" charset="0"/>
                <a:hlinkClick r:id="rId6"/>
              </a:rPr>
              <a:t>for internal members of staff only</a:t>
            </a:r>
            <a:r>
              <a:rPr lang="en-GB">
                <a:latin typeface="Arial" panose="020B0604020202020204" pitchFamily="34" charset="0"/>
                <a:cs typeface="Arial" panose="020B0604020202020204" pitchFamily="34" charset="0"/>
                <a:hlinkClick r:id="rId6"/>
              </a:rPr>
              <a:t>).</a:t>
            </a:r>
            <a:endParaRPr lang="en-GB">
              <a:latin typeface="Arial" panose="020B0604020202020204" pitchFamily="34" charset="0"/>
              <a:cs typeface="Arial" panose="020B0604020202020204" pitchFamily="34" charset="0"/>
            </a:endParaRPr>
          </a:p>
        </p:txBody>
      </p:sp>
      <p:sp>
        <p:nvSpPr>
          <p:cNvPr id="6" name="Footer Placeholder 3">
            <a:extLst>
              <a:ext uri="{FF2B5EF4-FFF2-40B4-BE49-F238E27FC236}">
                <a16:creationId xmlns:a16="http://schemas.microsoft.com/office/drawing/2014/main" id="{D9CDFDEF-66CF-6529-53CD-88E7FBB2F067}"/>
              </a:ext>
            </a:extLst>
          </p:cNvPr>
          <p:cNvSpPr>
            <a:spLocks noGrp="1"/>
          </p:cNvSpPr>
          <p:nvPr>
            <p:ph type="ftr" sz="quarter" idx="11"/>
          </p:nvPr>
        </p:nvSpPr>
        <p:spPr>
          <a:xfrm>
            <a:off x="0" y="6545094"/>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3665732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3ED98A-6EB9-19EC-A643-9BE7265C68EC}"/>
              </a:ext>
            </a:extLst>
          </p:cNvPr>
          <p:cNvSpPr>
            <a:spLocks noGrp="1"/>
          </p:cNvSpPr>
          <p:nvPr>
            <p:ph idx="1"/>
          </p:nvPr>
        </p:nvSpPr>
        <p:spPr>
          <a:xfrm>
            <a:off x="838200" y="2873709"/>
            <a:ext cx="10515600" cy="1110582"/>
          </a:xfrm>
        </p:spPr>
        <p:txBody>
          <a:bodyPr/>
          <a:lstStyle/>
          <a:p>
            <a:pPr marL="0" indent="0" algn="ctr">
              <a:buNone/>
            </a:pPr>
            <a:r>
              <a:rPr lang="en-GB" sz="4800">
                <a:solidFill>
                  <a:schemeClr val="tx1"/>
                </a:solidFill>
                <a:latin typeface="+mn-lt"/>
              </a:rPr>
              <a:t>Questions?</a:t>
            </a:r>
          </a:p>
        </p:txBody>
      </p:sp>
    </p:spTree>
    <p:extLst>
      <p:ext uri="{BB962C8B-B14F-4D97-AF65-F5344CB8AC3E}">
        <p14:creationId xmlns:p14="http://schemas.microsoft.com/office/powerpoint/2010/main" val="293459181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DD67E-C442-C11D-0A4E-44A4DB2881C4}"/>
              </a:ext>
            </a:extLst>
          </p:cNvPr>
          <p:cNvSpPr>
            <a:spLocks noGrp="1"/>
          </p:cNvSpPr>
          <p:nvPr>
            <p:ph type="title"/>
          </p:nvPr>
        </p:nvSpPr>
        <p:spPr>
          <a:xfrm>
            <a:off x="1367161" y="343407"/>
            <a:ext cx="10824839" cy="660486"/>
          </a:xfrm>
        </p:spPr>
        <p:txBody>
          <a:bodyPr/>
          <a:lstStyle/>
          <a:p>
            <a:r>
              <a:rPr lang="en-GB">
                <a:solidFill>
                  <a:schemeClr val="tx1"/>
                </a:solidFill>
                <a:latin typeface="+mn-lt"/>
              </a:rPr>
              <a:t>Questions asked during the session</a:t>
            </a:r>
          </a:p>
        </p:txBody>
      </p:sp>
      <p:sp>
        <p:nvSpPr>
          <p:cNvPr id="3" name="Content Placeholder 2">
            <a:extLst>
              <a:ext uri="{FF2B5EF4-FFF2-40B4-BE49-F238E27FC236}">
                <a16:creationId xmlns:a16="http://schemas.microsoft.com/office/drawing/2014/main" id="{FDAC76BB-F129-1D3F-2B0D-6B96D71A91FF}"/>
              </a:ext>
            </a:extLst>
          </p:cNvPr>
          <p:cNvSpPr>
            <a:spLocks noGrp="1"/>
          </p:cNvSpPr>
          <p:nvPr>
            <p:ph idx="1"/>
          </p:nvPr>
        </p:nvSpPr>
        <p:spPr>
          <a:xfrm>
            <a:off x="0" y="1087394"/>
            <a:ext cx="11833934" cy="4683211"/>
          </a:xfrm>
        </p:spPr>
        <p:txBody>
          <a:bodyPr/>
          <a:lstStyle/>
          <a:p>
            <a:r>
              <a:rPr lang="en-GB" sz="2000" i="1">
                <a:solidFill>
                  <a:schemeClr val="tx1"/>
                </a:solidFill>
                <a:latin typeface="+mn-lt"/>
              </a:rPr>
              <a:t>Q – Can partner institutions propose changes to the programme they are delivering (e.g. change proforma for an existing module, or propose a new module)?</a:t>
            </a:r>
          </a:p>
          <a:p>
            <a:r>
              <a:rPr lang="en-GB" sz="2000">
                <a:solidFill>
                  <a:schemeClr val="tx1"/>
                </a:solidFill>
                <a:latin typeface="+mn-lt"/>
              </a:rPr>
              <a:t>A – Yes. Colleagues at partner institutions can propose amendments to their collaborative programmes/modules. As slide 15 states, CourseLoop access is restricted for collaborative staff so you will have to communicate with your Link Tutor about creating and completed in the proposal. </a:t>
            </a:r>
          </a:p>
          <a:p>
            <a:endParaRPr lang="en-GB" sz="2000">
              <a:solidFill>
                <a:schemeClr val="tx1"/>
              </a:solidFill>
              <a:latin typeface="+mn-lt"/>
            </a:endParaRPr>
          </a:p>
          <a:p>
            <a:r>
              <a:rPr lang="en-GB" sz="2000" i="1">
                <a:solidFill>
                  <a:schemeClr val="tx1"/>
                </a:solidFill>
                <a:latin typeface="+mn-lt"/>
              </a:rPr>
              <a:t>Q – What does APFP stand for? </a:t>
            </a:r>
            <a:r>
              <a:rPr lang="en-GB" sz="2000">
                <a:solidFill>
                  <a:schemeClr val="tx1"/>
                </a:solidFill>
                <a:latin typeface="+mn-lt"/>
              </a:rPr>
              <a:t>A – Academic Planning and Fees Panel.</a:t>
            </a:r>
          </a:p>
          <a:p>
            <a:endParaRPr lang="en-GB" sz="2000">
              <a:solidFill>
                <a:schemeClr val="tx1"/>
              </a:solidFill>
              <a:latin typeface="+mn-lt"/>
            </a:endParaRPr>
          </a:p>
          <a:p>
            <a:r>
              <a:rPr lang="en-GB" sz="2000" i="1">
                <a:solidFill>
                  <a:schemeClr val="tx1"/>
                </a:solidFill>
                <a:latin typeface="+mn-lt"/>
              </a:rPr>
              <a:t>Q – For a new programme suggestion to be validated, shall we contact CDAR?</a:t>
            </a:r>
            <a:r>
              <a:rPr lang="en-GB" sz="2000">
                <a:solidFill>
                  <a:schemeClr val="tx1"/>
                </a:solidFill>
                <a:latin typeface="+mn-lt"/>
              </a:rPr>
              <a:t> </a:t>
            </a:r>
          </a:p>
          <a:p>
            <a:r>
              <a:rPr lang="en-GB" sz="2000">
                <a:solidFill>
                  <a:schemeClr val="tx1"/>
                </a:solidFill>
                <a:latin typeface="+mn-lt"/>
              </a:rPr>
              <a:t>A – A new programme requires initial approval from APFP before CDAR can validate the programme. APFP considers the business case side of a new programme. To submit to APFP, contact your Link Tutor and they should put you in touch with your Associate Academic Registrar. </a:t>
            </a:r>
          </a:p>
        </p:txBody>
      </p:sp>
    </p:spTree>
    <p:extLst>
      <p:ext uri="{BB962C8B-B14F-4D97-AF65-F5344CB8AC3E}">
        <p14:creationId xmlns:p14="http://schemas.microsoft.com/office/powerpoint/2010/main" val="17632715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A8415-5AD8-26B7-8EE3-F02B700DBE33}"/>
              </a:ext>
            </a:extLst>
          </p:cNvPr>
          <p:cNvSpPr>
            <a:spLocks noGrp="1"/>
          </p:cNvSpPr>
          <p:nvPr>
            <p:ph type="title"/>
          </p:nvPr>
        </p:nvSpPr>
        <p:spPr>
          <a:xfrm>
            <a:off x="2907220" y="446610"/>
            <a:ext cx="9284780" cy="660486"/>
          </a:xfrm>
        </p:spPr>
        <p:txBody>
          <a:bodyPr/>
          <a:lstStyle/>
          <a:p>
            <a:r>
              <a:rPr lang="en-GB" sz="3200">
                <a:solidFill>
                  <a:schemeClr val="tx1"/>
                </a:solidFill>
                <a:latin typeface="Arial" panose="020B0604020202020204" pitchFamily="34" charset="0"/>
                <a:cs typeface="Arial" panose="020B0604020202020204" pitchFamily="34" charset="0"/>
              </a:rPr>
              <a:t>The Curriculum Development and Review Team</a:t>
            </a:r>
          </a:p>
        </p:txBody>
      </p:sp>
      <p:sp>
        <p:nvSpPr>
          <p:cNvPr id="3" name="Content Placeholder 2">
            <a:extLst>
              <a:ext uri="{FF2B5EF4-FFF2-40B4-BE49-F238E27FC236}">
                <a16:creationId xmlns:a16="http://schemas.microsoft.com/office/drawing/2014/main" id="{10BCD490-8DE8-AF85-28C7-98D514A75F0F}"/>
              </a:ext>
            </a:extLst>
          </p:cNvPr>
          <p:cNvSpPr>
            <a:spLocks noGrp="1"/>
          </p:cNvSpPr>
          <p:nvPr>
            <p:ph idx="1"/>
          </p:nvPr>
        </p:nvSpPr>
        <p:spPr>
          <a:xfrm>
            <a:off x="452307" y="1196451"/>
            <a:ext cx="11517086" cy="4906398"/>
          </a:xfrm>
        </p:spPr>
        <p:txBody>
          <a:bodyPr>
            <a:normAutofit fontScale="92500" lnSpcReduction="10000"/>
          </a:bodyPr>
          <a:lstStyle/>
          <a:p>
            <a:r>
              <a:rPr lang="en-GB">
                <a:solidFill>
                  <a:schemeClr val="tx1"/>
                </a:solidFill>
                <a:latin typeface="Arial" panose="020B0604020202020204" pitchFamily="34" charset="0"/>
                <a:cs typeface="Arial" panose="020B0604020202020204" pitchFamily="34" charset="0"/>
              </a:rPr>
              <a:t>Based within the Academic Quality and Standards Team, Academic Registry. </a:t>
            </a:r>
          </a:p>
          <a:p>
            <a:endParaRPr lang="en-GB">
              <a:solidFill>
                <a:schemeClr val="tx1"/>
              </a:solidFill>
              <a:latin typeface="Arial" panose="020B0604020202020204" pitchFamily="34" charset="0"/>
              <a:cs typeface="Arial" panose="020B0604020202020204" pitchFamily="34" charset="0"/>
            </a:endParaRPr>
          </a:p>
          <a:p>
            <a:r>
              <a:rPr lang="en-GB">
                <a:solidFill>
                  <a:schemeClr val="tx1"/>
                </a:solidFill>
                <a:latin typeface="Arial" panose="020B0604020202020204" pitchFamily="34" charset="0"/>
                <a:cs typeface="Arial" panose="020B0604020202020204" pitchFamily="34" charset="0"/>
              </a:rPr>
              <a:t>Main responsibilities includes overseeing the validation and periodic review of all LJMU awarded degrees and supporting the activity of the </a:t>
            </a:r>
            <a:r>
              <a:rPr lang="en-GB" b="1">
                <a:solidFill>
                  <a:schemeClr val="tx1"/>
                </a:solidFill>
                <a:latin typeface="Arial" panose="020B0604020202020204" pitchFamily="34" charset="0"/>
                <a:cs typeface="Arial" panose="020B0604020202020204" pitchFamily="34" charset="0"/>
              </a:rPr>
              <a:t>Validation and Review Oversight Panel </a:t>
            </a:r>
            <a:r>
              <a:rPr lang="en-GB">
                <a:solidFill>
                  <a:schemeClr val="tx1"/>
                </a:solidFill>
                <a:latin typeface="Arial" panose="020B0604020202020204" pitchFamily="34" charset="0"/>
                <a:cs typeface="Arial" panose="020B0604020202020204" pitchFamily="34" charset="0"/>
              </a:rPr>
              <a:t>(VROP) and the </a:t>
            </a:r>
            <a:r>
              <a:rPr lang="en-GB" b="1">
                <a:solidFill>
                  <a:schemeClr val="tx1"/>
                </a:solidFill>
                <a:latin typeface="Arial" panose="020B0604020202020204" pitchFamily="34" charset="0"/>
                <a:cs typeface="Arial" panose="020B0604020202020204" pitchFamily="34" charset="0"/>
              </a:rPr>
              <a:t>Programme and Module Amendment Panel </a:t>
            </a:r>
            <a:r>
              <a:rPr lang="en-GB">
                <a:solidFill>
                  <a:schemeClr val="tx1"/>
                </a:solidFill>
                <a:latin typeface="Arial" panose="020B0604020202020204" pitchFamily="34" charset="0"/>
                <a:cs typeface="Arial" panose="020B0604020202020204" pitchFamily="34" charset="0"/>
              </a:rPr>
              <a:t>(PMAP) and their associated processes.</a:t>
            </a:r>
          </a:p>
          <a:p>
            <a:endParaRPr lang="en-GB">
              <a:solidFill>
                <a:schemeClr val="tx1"/>
              </a:solidFill>
              <a:latin typeface="Arial" panose="020B0604020202020204" pitchFamily="34" charset="0"/>
              <a:cs typeface="Arial" panose="020B0604020202020204" pitchFamily="34" charset="0"/>
            </a:endParaRPr>
          </a:p>
          <a:p>
            <a:r>
              <a:rPr lang="en-GB" b="1">
                <a:solidFill>
                  <a:schemeClr val="tx1"/>
                </a:solidFill>
                <a:latin typeface="Arial" panose="020B0604020202020204" pitchFamily="34" charset="0"/>
                <a:cs typeface="Arial" panose="020B0604020202020204" pitchFamily="34" charset="0"/>
              </a:rPr>
              <a:t>PMAP</a:t>
            </a:r>
            <a:r>
              <a:rPr lang="en-GB">
                <a:solidFill>
                  <a:schemeClr val="tx1"/>
                </a:solidFill>
                <a:latin typeface="Arial" panose="020B0604020202020204" pitchFamily="34" charset="0"/>
                <a:cs typeface="Arial" panose="020B0604020202020204" pitchFamily="34" charset="0"/>
              </a:rPr>
              <a:t> is the approval body for submitted amendments to a programme or module.</a:t>
            </a:r>
          </a:p>
          <a:p>
            <a:r>
              <a:rPr lang="en-GB" b="1">
                <a:solidFill>
                  <a:schemeClr val="tx1"/>
                </a:solidFill>
                <a:latin typeface="Arial" panose="020B0604020202020204" pitchFamily="34" charset="0"/>
                <a:cs typeface="Arial" panose="020B0604020202020204" pitchFamily="34" charset="0"/>
              </a:rPr>
              <a:t>VROP</a:t>
            </a:r>
            <a:r>
              <a:rPr lang="en-GB">
                <a:solidFill>
                  <a:schemeClr val="tx1"/>
                </a:solidFill>
                <a:latin typeface="Arial" panose="020B0604020202020204" pitchFamily="34" charset="0"/>
                <a:cs typeface="Arial" panose="020B0604020202020204" pitchFamily="34" charset="0"/>
              </a:rPr>
              <a:t> has oversight of the validation and review processes, while also being the approval body for the extension of a programme approval period and submitted collaborative staff applications. </a:t>
            </a:r>
          </a:p>
          <a:p>
            <a:pPr lvl="1"/>
            <a:endParaRPr lang="en-GB">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a:p>
            <a:endParaRPr lang="en-GB">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D01EB938-DBB0-60B8-F0F0-0F5181AADC0F}"/>
              </a:ext>
            </a:extLst>
          </p:cNvPr>
          <p:cNvSpPr>
            <a:spLocks noGrp="1"/>
          </p:cNvSpPr>
          <p:nvPr>
            <p:ph type="ftr" sz="quarter" idx="11"/>
          </p:nvPr>
        </p:nvSpPr>
        <p:spPr>
          <a:xfrm>
            <a:off x="0" y="6581652"/>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74201447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2F37A-FA10-7633-4718-7A802A35B055}"/>
              </a:ext>
            </a:extLst>
          </p:cNvPr>
          <p:cNvSpPr>
            <a:spLocks noGrp="1"/>
          </p:cNvSpPr>
          <p:nvPr>
            <p:ph idx="1"/>
          </p:nvPr>
        </p:nvSpPr>
        <p:spPr>
          <a:xfrm>
            <a:off x="0" y="1087394"/>
            <a:ext cx="11913833" cy="4683211"/>
          </a:xfrm>
        </p:spPr>
        <p:txBody>
          <a:bodyPr/>
          <a:lstStyle/>
          <a:p>
            <a:r>
              <a:rPr lang="en-GB" sz="2000" i="1">
                <a:solidFill>
                  <a:schemeClr val="tx1"/>
                </a:solidFill>
                <a:latin typeface="+mn-lt"/>
              </a:rPr>
              <a:t>Q – Just to confirm my understanding, the programmes delivered at partner institutions must be reviewed every 3 years, but at LJMU the periodic review takes place every 5 years? If yes, what is the rationale?</a:t>
            </a:r>
          </a:p>
          <a:p>
            <a:r>
              <a:rPr lang="en-GB" sz="2000">
                <a:solidFill>
                  <a:schemeClr val="tx1"/>
                </a:solidFill>
                <a:latin typeface="+mn-lt"/>
              </a:rPr>
              <a:t>A – Programmes validated with new partners are only given a 3-year approval. ‘New’ partners are those who have not had any programme undergo a PPR with LJMU. </a:t>
            </a:r>
          </a:p>
          <a:p>
            <a:endParaRPr lang="en-GB" sz="2000">
              <a:solidFill>
                <a:schemeClr val="tx1"/>
              </a:solidFill>
              <a:latin typeface="+mn-lt"/>
            </a:endParaRPr>
          </a:p>
          <a:p>
            <a:r>
              <a:rPr lang="en-GB" sz="2000" i="1">
                <a:solidFill>
                  <a:schemeClr val="tx1"/>
                </a:solidFill>
                <a:latin typeface="+mn-lt"/>
              </a:rPr>
              <a:t>Q – If someone is approved to teach, for example, Contextual Studies on one of our programmes, are they automatically approved to teach the same or similar module on another of our programmes?</a:t>
            </a:r>
          </a:p>
          <a:p>
            <a:r>
              <a:rPr lang="en-GB" sz="2000">
                <a:solidFill>
                  <a:schemeClr val="tx1"/>
                </a:solidFill>
                <a:latin typeface="+mn-lt"/>
              </a:rPr>
              <a:t>A – No. The application form asks all modules the applicant is being requested to teach on. Only modules included in the application form are considered and approved for the nominee. If the module runs on multiple programmes, they should all be listed in the application form. Approval does not extend beyond the modules listed on the form.</a:t>
            </a:r>
          </a:p>
        </p:txBody>
      </p:sp>
      <p:sp>
        <p:nvSpPr>
          <p:cNvPr id="5" name="Title 1">
            <a:extLst>
              <a:ext uri="{FF2B5EF4-FFF2-40B4-BE49-F238E27FC236}">
                <a16:creationId xmlns:a16="http://schemas.microsoft.com/office/drawing/2014/main" id="{B8A902F9-5AD5-F503-4912-11F91276C619}"/>
              </a:ext>
            </a:extLst>
          </p:cNvPr>
          <p:cNvSpPr txBox="1">
            <a:spLocks/>
          </p:cNvSpPr>
          <p:nvPr/>
        </p:nvSpPr>
        <p:spPr>
          <a:xfrm>
            <a:off x="2263807" y="343407"/>
            <a:ext cx="9928194" cy="660486"/>
          </a:xfrm>
          <a:prstGeom prst="rect">
            <a:avLst/>
          </a:prstGeom>
        </p:spPr>
        <p:txBody>
          <a:bodyPr/>
          <a:lstStyle>
            <a:lvl1pPr algn="r" defTabSz="914400" rtl="0" eaLnBrk="1" latinLnBrk="0" hangingPunct="1">
              <a:lnSpc>
                <a:spcPct val="90000"/>
              </a:lnSpc>
              <a:spcBef>
                <a:spcPct val="0"/>
              </a:spcBef>
              <a:buNone/>
              <a:defRPr sz="4400" kern="1200">
                <a:solidFill>
                  <a:srgbClr val="00205B"/>
                </a:solidFill>
                <a:latin typeface="Calibri" panose="020F0502020204030204" pitchFamily="34" charset="0"/>
                <a:ea typeface="+mj-ea"/>
                <a:cs typeface="Calibri" panose="020F0502020204030204" pitchFamily="34" charset="0"/>
              </a:defRPr>
            </a:lvl1pPr>
          </a:lstStyle>
          <a:p>
            <a:r>
              <a:rPr lang="en-GB">
                <a:solidFill>
                  <a:schemeClr val="tx1"/>
                </a:solidFill>
                <a:latin typeface="+mn-lt"/>
              </a:rPr>
              <a:t>Questions asked during the session</a:t>
            </a:r>
          </a:p>
        </p:txBody>
      </p:sp>
    </p:spTree>
    <p:extLst>
      <p:ext uri="{BB962C8B-B14F-4D97-AF65-F5344CB8AC3E}">
        <p14:creationId xmlns:p14="http://schemas.microsoft.com/office/powerpoint/2010/main" val="39564323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D9843D2-9E94-3211-23D6-86D260F74F9E}"/>
              </a:ext>
            </a:extLst>
          </p:cNvPr>
          <p:cNvSpPr txBox="1">
            <a:spLocks/>
          </p:cNvSpPr>
          <p:nvPr/>
        </p:nvSpPr>
        <p:spPr>
          <a:xfrm>
            <a:off x="2263807" y="343407"/>
            <a:ext cx="9928194" cy="660486"/>
          </a:xfrm>
          <a:prstGeom prst="rect">
            <a:avLst/>
          </a:prstGeom>
        </p:spPr>
        <p:txBody>
          <a:bodyPr/>
          <a:lstStyle>
            <a:lvl1pPr algn="r" defTabSz="914400" rtl="0" eaLnBrk="1" latinLnBrk="0" hangingPunct="1">
              <a:lnSpc>
                <a:spcPct val="90000"/>
              </a:lnSpc>
              <a:spcBef>
                <a:spcPct val="0"/>
              </a:spcBef>
              <a:buNone/>
              <a:defRPr sz="4400" kern="1200">
                <a:solidFill>
                  <a:srgbClr val="00205B"/>
                </a:solidFill>
                <a:latin typeface="Calibri" panose="020F0502020204030204" pitchFamily="34" charset="0"/>
                <a:ea typeface="+mj-ea"/>
                <a:cs typeface="Calibri" panose="020F0502020204030204" pitchFamily="34" charset="0"/>
              </a:defRPr>
            </a:lvl1pPr>
          </a:lstStyle>
          <a:p>
            <a:r>
              <a:rPr lang="en-GB">
                <a:solidFill>
                  <a:schemeClr val="tx1"/>
                </a:solidFill>
                <a:latin typeface="+mn-lt"/>
              </a:rPr>
              <a:t>Questions asked during the session</a:t>
            </a:r>
          </a:p>
        </p:txBody>
      </p:sp>
      <p:sp>
        <p:nvSpPr>
          <p:cNvPr id="8" name="Content Placeholder 2">
            <a:extLst>
              <a:ext uri="{FF2B5EF4-FFF2-40B4-BE49-F238E27FC236}">
                <a16:creationId xmlns:a16="http://schemas.microsoft.com/office/drawing/2014/main" id="{F1E34FDC-6888-6B64-2753-3351CB281CD5}"/>
              </a:ext>
            </a:extLst>
          </p:cNvPr>
          <p:cNvSpPr>
            <a:spLocks noGrp="1"/>
          </p:cNvSpPr>
          <p:nvPr>
            <p:ph idx="1"/>
          </p:nvPr>
        </p:nvSpPr>
        <p:spPr>
          <a:xfrm>
            <a:off x="0" y="1087394"/>
            <a:ext cx="11913833" cy="4683211"/>
          </a:xfrm>
        </p:spPr>
        <p:txBody>
          <a:bodyPr/>
          <a:lstStyle/>
          <a:p>
            <a:r>
              <a:rPr lang="en-GB" sz="2000" i="1">
                <a:solidFill>
                  <a:schemeClr val="tx1"/>
                </a:solidFill>
                <a:latin typeface="+mn-lt"/>
              </a:rPr>
              <a:t>Q – Can this (amendments) take place prior to the periodic review time?</a:t>
            </a:r>
          </a:p>
          <a:p>
            <a:r>
              <a:rPr lang="en-GB" sz="2000">
                <a:solidFill>
                  <a:schemeClr val="tx1"/>
                </a:solidFill>
                <a:latin typeface="+mn-lt"/>
              </a:rPr>
              <a:t> A – Yes. PMAP meets once a month, and amendments can be proposed at any time in a programmes validated period. </a:t>
            </a:r>
          </a:p>
          <a:p>
            <a:endParaRPr lang="en-GB" sz="2000">
              <a:solidFill>
                <a:schemeClr val="tx1"/>
              </a:solidFill>
              <a:latin typeface="+mn-lt"/>
            </a:endParaRPr>
          </a:p>
          <a:p>
            <a:r>
              <a:rPr lang="en-GB" sz="2000" i="1">
                <a:solidFill>
                  <a:schemeClr val="tx1"/>
                </a:solidFill>
                <a:latin typeface="+mn-lt"/>
              </a:rPr>
              <a:t>Q – Accessing the most up to date policies? A – Either via the </a:t>
            </a:r>
            <a:r>
              <a:rPr lang="en-GB" sz="2000" i="1">
                <a:solidFill>
                  <a:schemeClr val="tx1"/>
                </a:solidFill>
                <a:latin typeface="+mn-lt"/>
                <a:hlinkClick r:id="rId3"/>
              </a:rPr>
              <a:t>LJMU Policy Centre </a:t>
            </a:r>
            <a:r>
              <a:rPr lang="en-GB" sz="2000" i="1">
                <a:solidFill>
                  <a:schemeClr val="tx1"/>
                </a:solidFill>
                <a:latin typeface="+mn-lt"/>
              </a:rPr>
              <a:t>or on the Collaborative Provision webpage(s) here: </a:t>
            </a:r>
            <a:r>
              <a:rPr lang="en-GB" sz="2000">
                <a:hlinkClick r:id="rId4"/>
              </a:rPr>
              <a:t>Collaborative Partners | Liverpool John </a:t>
            </a:r>
            <a:r>
              <a:rPr lang="en-GB" sz="2000" err="1">
                <a:hlinkClick r:id="rId4"/>
              </a:rPr>
              <a:t>Moores</a:t>
            </a:r>
            <a:r>
              <a:rPr lang="en-GB" sz="2000">
                <a:hlinkClick r:id="rId4"/>
              </a:rPr>
              <a:t> University</a:t>
            </a:r>
            <a:r>
              <a:rPr lang="en-GB" sz="2000"/>
              <a:t>.</a:t>
            </a:r>
          </a:p>
          <a:p>
            <a:endParaRPr lang="en-GB" sz="2000"/>
          </a:p>
          <a:p>
            <a:r>
              <a:rPr lang="en-GB" sz="2000" i="1">
                <a:solidFill>
                  <a:schemeClr val="tx1"/>
                </a:solidFill>
                <a:latin typeface="+mn-lt"/>
              </a:rPr>
              <a:t>Q – I would like to inquire about the provisions for granting administrative access to the LJMU systems for staff members who are not involved in academic delivery but are responsible for managing backend support at a partner institution. </a:t>
            </a:r>
          </a:p>
          <a:p>
            <a:r>
              <a:rPr lang="en-GB" sz="2000">
                <a:solidFill>
                  <a:schemeClr val="tx1"/>
                </a:solidFill>
                <a:latin typeface="+mn-lt"/>
              </a:rPr>
              <a:t>A – For staff who do not deliver teaching, but still require access to LJMU systems, please contact </a:t>
            </a:r>
            <a:r>
              <a:rPr lang="it-IT" sz="2000">
                <a:solidFill>
                  <a:schemeClr val="tx1"/>
                </a:solidFill>
                <a:latin typeface="+mn-lt"/>
              </a:rPr>
              <a:t>CollaborativeProvision@ljmu.ac.uk.</a:t>
            </a:r>
            <a:endParaRPr lang="en-GB" sz="2000">
              <a:solidFill>
                <a:schemeClr val="tx1"/>
              </a:solidFill>
              <a:latin typeface="+mn-lt"/>
            </a:endParaRPr>
          </a:p>
        </p:txBody>
      </p:sp>
    </p:spTree>
    <p:extLst>
      <p:ext uri="{BB962C8B-B14F-4D97-AF65-F5344CB8AC3E}">
        <p14:creationId xmlns:p14="http://schemas.microsoft.com/office/powerpoint/2010/main" val="281364735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F302350-253A-8B92-CBE8-609E1391400D}"/>
              </a:ext>
            </a:extLst>
          </p:cNvPr>
          <p:cNvSpPr txBox="1">
            <a:spLocks/>
          </p:cNvSpPr>
          <p:nvPr/>
        </p:nvSpPr>
        <p:spPr>
          <a:xfrm>
            <a:off x="2263807" y="343407"/>
            <a:ext cx="9928194" cy="660486"/>
          </a:xfrm>
          <a:prstGeom prst="rect">
            <a:avLst/>
          </a:prstGeom>
        </p:spPr>
        <p:txBody>
          <a:bodyPr/>
          <a:lstStyle>
            <a:lvl1pPr algn="r" defTabSz="914400" rtl="0" eaLnBrk="1" latinLnBrk="0" hangingPunct="1">
              <a:lnSpc>
                <a:spcPct val="90000"/>
              </a:lnSpc>
              <a:spcBef>
                <a:spcPct val="0"/>
              </a:spcBef>
              <a:buNone/>
              <a:defRPr sz="4400" kern="1200">
                <a:solidFill>
                  <a:srgbClr val="00205B"/>
                </a:solidFill>
                <a:latin typeface="Calibri" panose="020F0502020204030204" pitchFamily="34" charset="0"/>
                <a:ea typeface="+mj-ea"/>
                <a:cs typeface="Calibri" panose="020F0502020204030204" pitchFamily="34" charset="0"/>
              </a:defRPr>
            </a:lvl1pPr>
          </a:lstStyle>
          <a:p>
            <a:r>
              <a:rPr lang="en-GB">
                <a:solidFill>
                  <a:schemeClr val="tx1"/>
                </a:solidFill>
                <a:latin typeface="+mn-lt"/>
              </a:rPr>
              <a:t>Questions asked during the session</a:t>
            </a:r>
          </a:p>
        </p:txBody>
      </p:sp>
      <p:sp>
        <p:nvSpPr>
          <p:cNvPr id="6" name="Content Placeholder 2">
            <a:extLst>
              <a:ext uri="{FF2B5EF4-FFF2-40B4-BE49-F238E27FC236}">
                <a16:creationId xmlns:a16="http://schemas.microsoft.com/office/drawing/2014/main" id="{C348E3C0-485A-83DE-E03E-C662385626D3}"/>
              </a:ext>
            </a:extLst>
          </p:cNvPr>
          <p:cNvSpPr>
            <a:spLocks noGrp="1"/>
          </p:cNvSpPr>
          <p:nvPr>
            <p:ph idx="1"/>
          </p:nvPr>
        </p:nvSpPr>
        <p:spPr>
          <a:xfrm>
            <a:off x="0" y="1087394"/>
            <a:ext cx="11913833" cy="4683211"/>
          </a:xfrm>
        </p:spPr>
        <p:txBody>
          <a:bodyPr/>
          <a:lstStyle/>
          <a:p>
            <a:r>
              <a:rPr lang="en-GB" sz="2000" i="1">
                <a:solidFill>
                  <a:schemeClr val="tx1"/>
                </a:solidFill>
                <a:latin typeface="+mn-lt"/>
              </a:rPr>
              <a:t>Q – As a Partner Institution we cannot access CourseLoop - is there a template we can use for PMAP proposals to submit to Link Tutor?</a:t>
            </a:r>
          </a:p>
          <a:p>
            <a:r>
              <a:rPr lang="en-GB" sz="2000" i="1">
                <a:solidFill>
                  <a:schemeClr val="tx1"/>
                </a:solidFill>
                <a:latin typeface="+mn-lt"/>
              </a:rPr>
              <a:t>A – An exemplar Outline Summary (used in the PMAP proposal) can be found on the help page here: </a:t>
            </a:r>
            <a:r>
              <a:rPr lang="en-GB" sz="2000">
                <a:hlinkClick r:id="rId2"/>
              </a:rPr>
              <a:t>Using </a:t>
            </a:r>
            <a:r>
              <a:rPr lang="en-GB" sz="2000" err="1">
                <a:hlinkClick r:id="rId2"/>
              </a:rPr>
              <a:t>Courseloop</a:t>
            </a:r>
            <a:r>
              <a:rPr lang="en-GB" sz="2000">
                <a:hlinkClick r:id="rId2"/>
              </a:rPr>
              <a:t> | Liverpool John </a:t>
            </a:r>
            <a:r>
              <a:rPr lang="en-GB" sz="2000" err="1">
                <a:hlinkClick r:id="rId2"/>
              </a:rPr>
              <a:t>Moores</a:t>
            </a:r>
            <a:r>
              <a:rPr lang="en-GB" sz="2000">
                <a:hlinkClick r:id="rId2"/>
              </a:rPr>
              <a:t> University</a:t>
            </a:r>
            <a:r>
              <a:rPr lang="en-GB" sz="2000"/>
              <a:t> </a:t>
            </a:r>
            <a:r>
              <a:rPr lang="en-GB" sz="2000">
                <a:solidFill>
                  <a:schemeClr val="tx1"/>
                </a:solidFill>
                <a:latin typeface="+mn-lt"/>
              </a:rPr>
              <a:t>which contains details on the current questions in the outline summary. Please note updates are expected to come to the outline summary in 24/25.</a:t>
            </a:r>
          </a:p>
          <a:p>
            <a:endParaRPr lang="en-GB" sz="2000">
              <a:solidFill>
                <a:schemeClr val="tx1"/>
              </a:solidFill>
              <a:latin typeface="+mn-lt"/>
            </a:endParaRPr>
          </a:p>
          <a:p>
            <a:r>
              <a:rPr lang="en-GB" sz="2000" i="1">
                <a:solidFill>
                  <a:schemeClr val="tx1"/>
                </a:solidFill>
                <a:latin typeface="+mn-lt"/>
              </a:rPr>
              <a:t>Q – What about amendments made to the home-programme? How are we informed?</a:t>
            </a:r>
          </a:p>
          <a:p>
            <a:r>
              <a:rPr lang="en-GB" sz="2000">
                <a:solidFill>
                  <a:schemeClr val="tx1"/>
                </a:solidFill>
                <a:latin typeface="+mn-lt"/>
              </a:rPr>
              <a:t>A – Link Tutors should keep respective programme leaders of franchised programmes informed of changes they make to the internal version. </a:t>
            </a:r>
          </a:p>
          <a:p>
            <a:endParaRPr lang="en-GB" sz="2000">
              <a:solidFill>
                <a:schemeClr val="tx1"/>
              </a:solidFill>
              <a:latin typeface="+mn-lt"/>
            </a:endParaRPr>
          </a:p>
          <a:p>
            <a:r>
              <a:rPr lang="en-GB" sz="2000" i="1">
                <a:solidFill>
                  <a:schemeClr val="tx1"/>
                </a:solidFill>
                <a:latin typeface="+mn-lt"/>
              </a:rPr>
              <a:t>Q – What are the timeframes for these changes?</a:t>
            </a:r>
          </a:p>
          <a:p>
            <a:r>
              <a:rPr lang="en-GB" sz="2000">
                <a:solidFill>
                  <a:schemeClr val="tx1"/>
                </a:solidFill>
                <a:latin typeface="+mn-lt"/>
              </a:rPr>
              <a:t>A – Amendment deadlines can be found in the Programme and Module Amendment Guidance. Typically, you should submit your proposal as early as possible to avoid last minute changes, due to the impact on students and having to update relevant systems. </a:t>
            </a:r>
          </a:p>
          <a:p>
            <a:endParaRPr lang="en-GB" sz="2000">
              <a:solidFill>
                <a:schemeClr val="tx1"/>
              </a:solidFill>
              <a:latin typeface="+mn-lt"/>
            </a:endParaRPr>
          </a:p>
        </p:txBody>
      </p:sp>
    </p:spTree>
    <p:extLst>
      <p:ext uri="{BB962C8B-B14F-4D97-AF65-F5344CB8AC3E}">
        <p14:creationId xmlns:p14="http://schemas.microsoft.com/office/powerpoint/2010/main" val="174159612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5BA46D-2F6F-862A-7DC8-09BAAAA4F7E4}"/>
              </a:ext>
            </a:extLst>
          </p:cNvPr>
          <p:cNvSpPr>
            <a:spLocks noGrp="1"/>
          </p:cNvSpPr>
          <p:nvPr>
            <p:ph idx="1"/>
          </p:nvPr>
        </p:nvSpPr>
        <p:spPr>
          <a:xfrm>
            <a:off x="628475" y="1253331"/>
            <a:ext cx="10515600" cy="4351338"/>
          </a:xfrm>
        </p:spPr>
        <p:txBody>
          <a:bodyPr>
            <a:normAutofit fontScale="77500" lnSpcReduction="20000"/>
          </a:bodyPr>
          <a:lstStyle/>
          <a:p>
            <a:endParaRPr lang="en-GB" sz="2800">
              <a:solidFill>
                <a:prstClr val="black"/>
              </a:solidFill>
              <a:latin typeface="Arial" panose="020B0604020202020204" pitchFamily="34" charset="0"/>
              <a:cs typeface="Arial" panose="020B0604020202020204" pitchFamily="34" charset="0"/>
            </a:endParaRPr>
          </a:p>
          <a:p>
            <a:r>
              <a:rPr lang="en-GB" sz="2800">
                <a:solidFill>
                  <a:prstClr val="black"/>
                </a:solidFill>
                <a:latin typeface="Arial" panose="020B0604020202020204" pitchFamily="34" charset="0"/>
                <a:cs typeface="Arial" panose="020B0604020202020204" pitchFamily="34" charset="0"/>
              </a:rPr>
              <a:t>Both are processes of peer review undertaken by an informed and impartial panel. They provide the programme team with an opportunity to share experiences and learning from the wider perspective and insight arising from discussion with university colleagues and external peers.</a:t>
            </a:r>
          </a:p>
          <a:p>
            <a:pPr lvl="0"/>
            <a:endParaRPr lang="en-GB" sz="2800" b="1">
              <a:solidFill>
                <a:prstClr val="black"/>
              </a:solidFill>
              <a:latin typeface="Arial" panose="020B0604020202020204" pitchFamily="34" charset="0"/>
              <a:cs typeface="Arial" panose="020B0604020202020204" pitchFamily="34" charset="0"/>
            </a:endParaRPr>
          </a:p>
          <a:p>
            <a:pPr lvl="0"/>
            <a:r>
              <a:rPr lang="en-GB" sz="2800" b="1">
                <a:solidFill>
                  <a:prstClr val="black"/>
                </a:solidFill>
                <a:latin typeface="Arial" panose="020B0604020202020204" pitchFamily="34" charset="0"/>
                <a:cs typeface="Arial" panose="020B0604020202020204" pitchFamily="34" charset="0"/>
              </a:rPr>
              <a:t>Validation </a:t>
            </a:r>
            <a:r>
              <a:rPr lang="en-GB" sz="2800">
                <a:solidFill>
                  <a:prstClr val="black"/>
                </a:solidFill>
                <a:latin typeface="Arial" panose="020B0604020202020204" pitchFamily="34" charset="0"/>
                <a:cs typeface="Arial" panose="020B0604020202020204" pitchFamily="34" charset="0"/>
              </a:rPr>
              <a:t>of a programme is the quality assurance process used to scrutinise a proposed </a:t>
            </a:r>
            <a:r>
              <a:rPr lang="en-GB" sz="2800" b="1">
                <a:solidFill>
                  <a:prstClr val="black"/>
                </a:solidFill>
                <a:latin typeface="Arial" panose="020B0604020202020204" pitchFamily="34" charset="0"/>
                <a:cs typeface="Arial" panose="020B0604020202020204" pitchFamily="34" charset="0"/>
              </a:rPr>
              <a:t>new</a:t>
            </a:r>
            <a:r>
              <a:rPr lang="en-GB" sz="2800">
                <a:solidFill>
                  <a:prstClr val="black"/>
                </a:solidFill>
                <a:latin typeface="Arial" panose="020B0604020202020204" pitchFamily="34" charset="0"/>
                <a:cs typeface="Arial" panose="020B0604020202020204" pitchFamily="34" charset="0"/>
              </a:rPr>
              <a:t> programme of study in order to assure Academic Board that it meets the University’s expectations of quality and standards.  Validation gives programme teams an opportunity to explain how the programme will operate in practice. </a:t>
            </a:r>
          </a:p>
          <a:p>
            <a:pPr marL="0" lvl="0" indent="0">
              <a:buNone/>
            </a:pPr>
            <a:endParaRPr lang="en-GB" sz="2800" b="1">
              <a:solidFill>
                <a:prstClr val="black"/>
              </a:solidFill>
              <a:latin typeface="Arial" panose="020B0604020202020204" pitchFamily="34" charset="0"/>
              <a:cs typeface="Arial" panose="020B0604020202020204" pitchFamily="34" charset="0"/>
            </a:endParaRPr>
          </a:p>
          <a:p>
            <a:pPr lvl="0"/>
            <a:r>
              <a:rPr lang="en-GB" sz="2800" b="1">
                <a:solidFill>
                  <a:prstClr val="black"/>
                </a:solidFill>
                <a:latin typeface="Arial" panose="020B0604020202020204" pitchFamily="34" charset="0"/>
                <a:cs typeface="Arial" panose="020B0604020202020204" pitchFamily="34" charset="0"/>
              </a:rPr>
              <a:t>Periodic Programme Review</a:t>
            </a:r>
            <a:r>
              <a:rPr lang="en-GB" sz="2800">
                <a:solidFill>
                  <a:prstClr val="black"/>
                </a:solidFill>
                <a:latin typeface="Arial" panose="020B0604020202020204" pitchFamily="34" charset="0"/>
                <a:cs typeface="Arial" panose="020B0604020202020204" pitchFamily="34" charset="0"/>
              </a:rPr>
              <a:t> (PPR) is a retrospective and prospective quality assurance process, which facilitates an opportunity to scrutinise and, as applicable, refresh a validated programme of study.  </a:t>
            </a:r>
          </a:p>
          <a:p>
            <a:endParaRPr lang="en-GB"/>
          </a:p>
        </p:txBody>
      </p:sp>
      <p:sp>
        <p:nvSpPr>
          <p:cNvPr id="7" name="Title 1">
            <a:extLst>
              <a:ext uri="{FF2B5EF4-FFF2-40B4-BE49-F238E27FC236}">
                <a16:creationId xmlns:a16="http://schemas.microsoft.com/office/drawing/2014/main" id="{939EA45A-7FCA-C3D5-F8CB-45DACF4DDFCD}"/>
              </a:ext>
            </a:extLst>
          </p:cNvPr>
          <p:cNvSpPr txBox="1">
            <a:spLocks/>
          </p:cNvSpPr>
          <p:nvPr/>
        </p:nvSpPr>
        <p:spPr>
          <a:xfrm>
            <a:off x="2907220" y="303997"/>
            <a:ext cx="9284780" cy="660486"/>
          </a:xfrm>
          <a:prstGeom prst="rect">
            <a:avLst/>
          </a:prstGeom>
        </p:spPr>
        <p:txBody>
          <a:bodyPr/>
          <a:lstStyle>
            <a:lvl1pPr algn="r" defTabSz="914400" rtl="0" eaLnBrk="1" latinLnBrk="0" hangingPunct="1">
              <a:lnSpc>
                <a:spcPct val="90000"/>
              </a:lnSpc>
              <a:spcBef>
                <a:spcPct val="0"/>
              </a:spcBef>
              <a:buNone/>
              <a:defRPr sz="4400" kern="1200">
                <a:solidFill>
                  <a:srgbClr val="00205B"/>
                </a:solidFill>
                <a:latin typeface="Calibri" panose="020F0502020204030204" pitchFamily="34" charset="0"/>
                <a:ea typeface="+mj-ea"/>
                <a:cs typeface="Calibri" panose="020F0502020204030204" pitchFamily="34" charset="0"/>
              </a:defRPr>
            </a:lvl1pPr>
          </a:lstStyle>
          <a:p>
            <a:r>
              <a:rPr lang="en-GB">
                <a:solidFill>
                  <a:schemeClr val="tx1"/>
                </a:solidFill>
                <a:latin typeface="+mj-lt"/>
              </a:rPr>
              <a:t>What are validation and review?</a:t>
            </a:r>
            <a:endParaRPr lang="en-GB">
              <a:solidFill>
                <a:schemeClr val="tx1"/>
              </a:solidFill>
              <a:latin typeface="+mj-lt"/>
              <a:cs typeface="Arial" panose="020B0604020202020204" pitchFamily="34" charset="0"/>
            </a:endParaRPr>
          </a:p>
        </p:txBody>
      </p:sp>
      <p:sp>
        <p:nvSpPr>
          <p:cNvPr id="2" name="Footer Placeholder 3">
            <a:extLst>
              <a:ext uri="{FF2B5EF4-FFF2-40B4-BE49-F238E27FC236}">
                <a16:creationId xmlns:a16="http://schemas.microsoft.com/office/drawing/2014/main" id="{1504091E-C6C8-D4E2-9F55-8C4627D0C4BA}"/>
              </a:ext>
            </a:extLst>
          </p:cNvPr>
          <p:cNvSpPr txBox="1">
            <a:spLocks/>
          </p:cNvSpPr>
          <p:nvPr/>
        </p:nvSpPr>
        <p:spPr>
          <a:xfrm>
            <a:off x="0" y="6554003"/>
            <a:ext cx="7180277" cy="365125"/>
          </a:xfrm>
          <a:prstGeom prst="rect">
            <a:avLst/>
          </a:prstGeom>
        </p:spPr>
        <p:txBody>
          <a:bodyPr/>
          <a:lstStyle>
            <a:defPPr>
              <a:defRPr lang="en-US"/>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a:t>Queries to: curriculum_development_and_review@ljmu.ac.uk</a:t>
            </a:r>
          </a:p>
        </p:txBody>
      </p:sp>
    </p:spTree>
    <p:extLst>
      <p:ext uri="{BB962C8B-B14F-4D97-AF65-F5344CB8AC3E}">
        <p14:creationId xmlns:p14="http://schemas.microsoft.com/office/powerpoint/2010/main" val="114368129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F3AD-ED80-E4BE-AAA7-30ACAFB505CA}"/>
              </a:ext>
            </a:extLst>
          </p:cNvPr>
          <p:cNvSpPr>
            <a:spLocks noGrp="1"/>
          </p:cNvSpPr>
          <p:nvPr>
            <p:ph type="title"/>
          </p:nvPr>
        </p:nvSpPr>
        <p:spPr>
          <a:xfrm>
            <a:off x="3241319" y="312386"/>
            <a:ext cx="8950681" cy="660486"/>
          </a:xfrm>
        </p:spPr>
        <p:txBody>
          <a:bodyPr/>
          <a:lstStyle/>
          <a:p>
            <a:r>
              <a:rPr lang="en-GB">
                <a:solidFill>
                  <a:schemeClr val="tx1"/>
                </a:solidFill>
                <a:latin typeface="+mj-lt"/>
              </a:rPr>
              <a:t>Validation and Review timescales</a:t>
            </a:r>
          </a:p>
        </p:txBody>
      </p:sp>
      <p:sp>
        <p:nvSpPr>
          <p:cNvPr id="3" name="Content Placeholder 2">
            <a:extLst>
              <a:ext uri="{FF2B5EF4-FFF2-40B4-BE49-F238E27FC236}">
                <a16:creationId xmlns:a16="http://schemas.microsoft.com/office/drawing/2014/main" id="{CC096C09-3A1D-5FF0-7EA7-1931DFA503EA}"/>
              </a:ext>
            </a:extLst>
          </p:cNvPr>
          <p:cNvSpPr>
            <a:spLocks noGrp="1"/>
          </p:cNvSpPr>
          <p:nvPr>
            <p:ph idx="1"/>
          </p:nvPr>
        </p:nvSpPr>
        <p:spPr>
          <a:xfrm>
            <a:off x="838200" y="1396312"/>
            <a:ext cx="10515600" cy="4696263"/>
          </a:xfrm>
        </p:spPr>
        <p:txBody>
          <a:bodyPr>
            <a:normAutofit fontScale="92500"/>
          </a:bodyPr>
          <a:lstStyle/>
          <a:p>
            <a:r>
              <a:rPr lang="en-GB" sz="2400">
                <a:solidFill>
                  <a:schemeClr val="tx1"/>
                </a:solidFill>
                <a:latin typeface="+mj-lt"/>
              </a:rPr>
              <a:t>For validation – the Curriculum Development and Review Team (CDAR) will contact you following APFP approval.</a:t>
            </a:r>
          </a:p>
          <a:p>
            <a:r>
              <a:rPr lang="en-GB" sz="2400">
                <a:solidFill>
                  <a:schemeClr val="tx1"/>
                </a:solidFill>
                <a:latin typeface="+mj-lt"/>
              </a:rPr>
              <a:t>For PPR – CDAR will notify you before the end of the proceeding academic year.</a:t>
            </a:r>
          </a:p>
          <a:p>
            <a:r>
              <a:rPr lang="en-GB" sz="2400">
                <a:solidFill>
                  <a:schemeClr val="tx1"/>
                </a:solidFill>
                <a:latin typeface="+mj-lt"/>
              </a:rPr>
              <a:t>Each event will have a member of CDAR appointed as an Event Officer – who is there to provide advice and guidance about the process/documents.</a:t>
            </a:r>
          </a:p>
          <a:p>
            <a:r>
              <a:rPr lang="en-GB" sz="2400">
                <a:solidFill>
                  <a:schemeClr val="tx1"/>
                </a:solidFill>
                <a:latin typeface="+mj-lt"/>
              </a:rPr>
              <a:t>Normally a minimum of 8 weeks is required between the first submission of the documentation on </a:t>
            </a:r>
            <a:r>
              <a:rPr lang="en-GB" sz="2400" err="1">
                <a:solidFill>
                  <a:schemeClr val="tx1"/>
                </a:solidFill>
                <a:latin typeface="+mj-lt"/>
              </a:rPr>
              <a:t>Courseloop</a:t>
            </a:r>
            <a:r>
              <a:rPr lang="en-GB" sz="2400">
                <a:solidFill>
                  <a:schemeClr val="tx1"/>
                </a:solidFill>
                <a:latin typeface="+mj-lt"/>
              </a:rPr>
              <a:t> (for School endorsement) to the final event.</a:t>
            </a:r>
          </a:p>
          <a:p>
            <a:r>
              <a:rPr lang="en-GB" sz="2400">
                <a:solidFill>
                  <a:schemeClr val="tx1"/>
                </a:solidFill>
                <a:latin typeface="+mj-lt"/>
              </a:rPr>
              <a:t>Internal undergraduate programmes should normally be validated/reviewed in Semester 1.</a:t>
            </a:r>
          </a:p>
          <a:p>
            <a:r>
              <a:rPr lang="en-GB" sz="2400">
                <a:solidFill>
                  <a:schemeClr val="tx1"/>
                </a:solidFill>
                <a:latin typeface="+mj-lt"/>
              </a:rPr>
              <a:t>Internal postgraduate and all collaborative programmes – the validation/review should be completed by May.</a:t>
            </a:r>
          </a:p>
        </p:txBody>
      </p:sp>
      <p:sp>
        <p:nvSpPr>
          <p:cNvPr id="6" name="Footer Placeholder 3">
            <a:extLst>
              <a:ext uri="{FF2B5EF4-FFF2-40B4-BE49-F238E27FC236}">
                <a16:creationId xmlns:a16="http://schemas.microsoft.com/office/drawing/2014/main" id="{6E9C5853-3D1E-D91B-617D-6C598F56BF0E}"/>
              </a:ext>
            </a:extLst>
          </p:cNvPr>
          <p:cNvSpPr>
            <a:spLocks noGrp="1"/>
          </p:cNvSpPr>
          <p:nvPr>
            <p:ph type="ftr" sz="quarter" idx="11"/>
          </p:nvPr>
        </p:nvSpPr>
        <p:spPr>
          <a:xfrm>
            <a:off x="0" y="6492875"/>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38167381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FE5-D34F-EC38-DE26-D2C20D60504C}"/>
              </a:ext>
            </a:extLst>
          </p:cNvPr>
          <p:cNvSpPr>
            <a:spLocks noGrp="1"/>
          </p:cNvSpPr>
          <p:nvPr>
            <p:ph type="title"/>
          </p:nvPr>
        </p:nvSpPr>
        <p:spPr>
          <a:xfrm>
            <a:off x="1602297" y="354331"/>
            <a:ext cx="10589703" cy="660486"/>
          </a:xfrm>
        </p:spPr>
        <p:txBody>
          <a:bodyPr/>
          <a:lstStyle/>
          <a:p>
            <a:r>
              <a:rPr lang="en-GB" sz="4000">
                <a:solidFill>
                  <a:schemeClr val="tx1"/>
                </a:solidFill>
                <a:latin typeface="+mn-lt"/>
              </a:rPr>
              <a:t>Validation and Review additional information</a:t>
            </a:r>
          </a:p>
        </p:txBody>
      </p:sp>
      <p:sp>
        <p:nvSpPr>
          <p:cNvPr id="3" name="Content Placeholder 2">
            <a:extLst>
              <a:ext uri="{FF2B5EF4-FFF2-40B4-BE49-F238E27FC236}">
                <a16:creationId xmlns:a16="http://schemas.microsoft.com/office/drawing/2014/main" id="{1B916ADB-A0C9-E65F-4D3A-45C3C1D427C1}"/>
              </a:ext>
            </a:extLst>
          </p:cNvPr>
          <p:cNvSpPr>
            <a:spLocks noGrp="1"/>
          </p:cNvSpPr>
          <p:nvPr>
            <p:ph idx="1"/>
          </p:nvPr>
        </p:nvSpPr>
        <p:spPr/>
        <p:txBody>
          <a:bodyPr/>
          <a:lstStyle/>
          <a:p>
            <a:r>
              <a:rPr lang="en-GB">
                <a:solidFill>
                  <a:schemeClr val="tx1"/>
                </a:solidFill>
                <a:latin typeface="+mn-lt"/>
              </a:rPr>
              <a:t>Panel composition:</a:t>
            </a:r>
          </a:p>
          <a:p>
            <a:pPr lvl="1"/>
            <a:r>
              <a:rPr lang="en-GB">
                <a:solidFill>
                  <a:schemeClr val="tx1"/>
                </a:solidFill>
                <a:latin typeface="+mn-lt"/>
              </a:rPr>
              <a:t>CDAR will find the Chair and University Representative panel members who will be LJMU member of staff;</a:t>
            </a:r>
          </a:p>
          <a:p>
            <a:pPr lvl="1"/>
            <a:r>
              <a:rPr lang="en-GB">
                <a:solidFill>
                  <a:schemeClr val="tx1"/>
                </a:solidFill>
                <a:latin typeface="+mn-lt"/>
              </a:rPr>
              <a:t>You will be expected to nominate the External Panel Representative and, if possible, a student panel member.</a:t>
            </a:r>
          </a:p>
          <a:p>
            <a:r>
              <a:rPr lang="en-GB">
                <a:solidFill>
                  <a:schemeClr val="tx1"/>
                </a:solidFill>
                <a:latin typeface="+mn-lt"/>
              </a:rPr>
              <a:t>Staff approval:</a:t>
            </a:r>
          </a:p>
          <a:p>
            <a:pPr lvl="1"/>
            <a:r>
              <a:rPr lang="en-GB">
                <a:solidFill>
                  <a:schemeClr val="tx1"/>
                </a:solidFill>
                <a:latin typeface="+mn-lt"/>
              </a:rPr>
              <a:t>At a validation/review event – CVs for staff delivering the programme are submitted to be approved to teach on the programme. </a:t>
            </a:r>
          </a:p>
          <a:p>
            <a:r>
              <a:rPr lang="en-GB">
                <a:solidFill>
                  <a:schemeClr val="tx1"/>
                </a:solidFill>
                <a:latin typeface="+mn-lt"/>
              </a:rPr>
              <a:t>Changes to programmes:</a:t>
            </a:r>
          </a:p>
          <a:p>
            <a:pPr lvl="1"/>
            <a:r>
              <a:rPr lang="en-GB">
                <a:solidFill>
                  <a:schemeClr val="tx1"/>
                </a:solidFill>
                <a:latin typeface="+mn-lt"/>
              </a:rPr>
              <a:t>As part of a PPR changes can be made to the programme. </a:t>
            </a:r>
          </a:p>
        </p:txBody>
      </p:sp>
      <p:sp>
        <p:nvSpPr>
          <p:cNvPr id="6" name="Footer Placeholder 3">
            <a:extLst>
              <a:ext uri="{FF2B5EF4-FFF2-40B4-BE49-F238E27FC236}">
                <a16:creationId xmlns:a16="http://schemas.microsoft.com/office/drawing/2014/main" id="{DF4BDB6D-2214-DC7F-DBD7-4CF76D1F2F68}"/>
              </a:ext>
            </a:extLst>
          </p:cNvPr>
          <p:cNvSpPr>
            <a:spLocks noGrp="1"/>
          </p:cNvSpPr>
          <p:nvPr>
            <p:ph type="ftr" sz="quarter" idx="11"/>
          </p:nvPr>
        </p:nvSpPr>
        <p:spPr>
          <a:xfrm>
            <a:off x="0" y="6492875"/>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16043278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ABA0E-F956-A53E-6048-313A68C62D2A}"/>
              </a:ext>
            </a:extLst>
          </p:cNvPr>
          <p:cNvSpPr>
            <a:spLocks noGrp="1"/>
          </p:cNvSpPr>
          <p:nvPr>
            <p:ph type="title"/>
          </p:nvPr>
        </p:nvSpPr>
        <p:spPr>
          <a:xfrm>
            <a:off x="2110269" y="344115"/>
            <a:ext cx="10161142" cy="660486"/>
          </a:xfrm>
        </p:spPr>
        <p:txBody>
          <a:bodyPr/>
          <a:lstStyle/>
          <a:p>
            <a:pPr algn="l"/>
            <a:r>
              <a:rPr lang="en-GB" sz="4000">
                <a:solidFill>
                  <a:schemeClr val="tx1"/>
                </a:solidFill>
                <a:latin typeface="+mn-lt"/>
              </a:rPr>
              <a:t>Validation and Review additional information</a:t>
            </a:r>
          </a:p>
        </p:txBody>
      </p:sp>
      <p:sp>
        <p:nvSpPr>
          <p:cNvPr id="3" name="Content Placeholder 2">
            <a:extLst>
              <a:ext uri="{FF2B5EF4-FFF2-40B4-BE49-F238E27FC236}">
                <a16:creationId xmlns:a16="http://schemas.microsoft.com/office/drawing/2014/main" id="{AFF08545-CAD3-5FBF-D797-84961CC88ADB}"/>
              </a:ext>
            </a:extLst>
          </p:cNvPr>
          <p:cNvSpPr>
            <a:spLocks noGrp="1"/>
          </p:cNvSpPr>
          <p:nvPr>
            <p:ph idx="1"/>
          </p:nvPr>
        </p:nvSpPr>
        <p:spPr/>
        <p:txBody>
          <a:bodyPr/>
          <a:lstStyle/>
          <a:p>
            <a:r>
              <a:rPr lang="en-GB">
                <a:solidFill>
                  <a:schemeClr val="tx1"/>
                </a:solidFill>
                <a:latin typeface="+mn-lt"/>
              </a:rPr>
              <a:t>Event itinerary</a:t>
            </a:r>
          </a:p>
          <a:p>
            <a:pPr lvl="1"/>
            <a:r>
              <a:rPr lang="en-GB">
                <a:solidFill>
                  <a:schemeClr val="tx1"/>
                </a:solidFill>
                <a:latin typeface="+mn-lt"/>
              </a:rPr>
              <a:t>Currently, most events are held using MS Teams, except in cases where the programme requires specialist resources to deliver the programme, or in the case of collaborative partners, if it is a new partner, or an event has never been held at an existing partner or has not been held at partner for a long time.</a:t>
            </a:r>
          </a:p>
          <a:p>
            <a:r>
              <a:rPr lang="en-GB">
                <a:solidFill>
                  <a:schemeClr val="tx1"/>
                </a:solidFill>
                <a:latin typeface="+mn-lt"/>
              </a:rPr>
              <a:t>At the event the panel will hold meetings with:</a:t>
            </a:r>
          </a:p>
          <a:p>
            <a:pPr lvl="2"/>
            <a:r>
              <a:rPr lang="en-GB" sz="2400">
                <a:solidFill>
                  <a:schemeClr val="tx1"/>
                </a:solidFill>
                <a:latin typeface="+mn-lt"/>
              </a:rPr>
              <a:t>Programme team</a:t>
            </a:r>
          </a:p>
          <a:p>
            <a:pPr lvl="2"/>
            <a:r>
              <a:rPr lang="en-GB" sz="2400">
                <a:solidFill>
                  <a:schemeClr val="tx1"/>
                </a:solidFill>
                <a:latin typeface="+mn-lt"/>
              </a:rPr>
              <a:t>Students</a:t>
            </a:r>
          </a:p>
          <a:p>
            <a:pPr lvl="2"/>
            <a:r>
              <a:rPr lang="en-GB" sz="2400">
                <a:solidFill>
                  <a:schemeClr val="tx1"/>
                </a:solidFill>
                <a:latin typeface="+mn-lt"/>
              </a:rPr>
              <a:t>Senior Management</a:t>
            </a:r>
          </a:p>
        </p:txBody>
      </p:sp>
      <p:sp>
        <p:nvSpPr>
          <p:cNvPr id="4" name="Footer Placeholder 3">
            <a:extLst>
              <a:ext uri="{FF2B5EF4-FFF2-40B4-BE49-F238E27FC236}">
                <a16:creationId xmlns:a16="http://schemas.microsoft.com/office/drawing/2014/main" id="{0011F71F-EAE5-6D23-7080-8120480C04FB}"/>
              </a:ext>
            </a:extLst>
          </p:cNvPr>
          <p:cNvSpPr>
            <a:spLocks noGrp="1"/>
          </p:cNvSpPr>
          <p:nvPr>
            <p:ph type="ftr" sz="quarter" idx="11"/>
          </p:nvPr>
        </p:nvSpPr>
        <p:spPr>
          <a:xfrm>
            <a:off x="108734" y="6471234"/>
            <a:ext cx="7315200" cy="386766"/>
          </a:xfrm>
        </p:spPr>
        <p:txBody>
          <a:bodyPr/>
          <a:lstStyle/>
          <a:p>
            <a:r>
              <a:rPr lang="en-GB" sz="1400"/>
              <a:t>Queries to: curriculum_development_and_review@ljmu.ac.uk</a:t>
            </a:r>
          </a:p>
        </p:txBody>
      </p:sp>
    </p:spTree>
    <p:extLst>
      <p:ext uri="{BB962C8B-B14F-4D97-AF65-F5344CB8AC3E}">
        <p14:creationId xmlns:p14="http://schemas.microsoft.com/office/powerpoint/2010/main" val="25302353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70CF3-0813-D2B0-6D8F-5D05905FDB0D}"/>
              </a:ext>
            </a:extLst>
          </p:cNvPr>
          <p:cNvSpPr>
            <a:spLocks noGrp="1"/>
          </p:cNvSpPr>
          <p:nvPr>
            <p:ph type="title"/>
          </p:nvPr>
        </p:nvSpPr>
        <p:spPr>
          <a:xfrm>
            <a:off x="3241319" y="318589"/>
            <a:ext cx="8950681" cy="660486"/>
          </a:xfrm>
        </p:spPr>
        <p:txBody>
          <a:bodyPr/>
          <a:lstStyle/>
          <a:p>
            <a:r>
              <a:rPr lang="en-GB">
                <a:solidFill>
                  <a:schemeClr val="tx1"/>
                </a:solidFill>
                <a:latin typeface="+mn-lt"/>
              </a:rPr>
              <a:t>Validation and Review Outcomes</a:t>
            </a:r>
          </a:p>
        </p:txBody>
      </p:sp>
      <p:sp>
        <p:nvSpPr>
          <p:cNvPr id="3" name="Content Placeholder 2">
            <a:extLst>
              <a:ext uri="{FF2B5EF4-FFF2-40B4-BE49-F238E27FC236}">
                <a16:creationId xmlns:a16="http://schemas.microsoft.com/office/drawing/2014/main" id="{71816132-A6BD-4D4E-57A1-8856853250E3}"/>
              </a:ext>
            </a:extLst>
          </p:cNvPr>
          <p:cNvSpPr>
            <a:spLocks noGrp="1"/>
          </p:cNvSpPr>
          <p:nvPr>
            <p:ph idx="1"/>
          </p:nvPr>
        </p:nvSpPr>
        <p:spPr/>
        <p:txBody>
          <a:bodyPr/>
          <a:lstStyle/>
          <a:p>
            <a:r>
              <a:rPr lang="en-GB" sz="2600">
                <a:solidFill>
                  <a:schemeClr val="tx1"/>
                </a:solidFill>
                <a:latin typeface="+mn-lt"/>
              </a:rPr>
              <a:t>Outcomes will be given at the end of the event.</a:t>
            </a:r>
          </a:p>
          <a:p>
            <a:pPr marL="0" indent="0">
              <a:buNone/>
            </a:pPr>
            <a:endParaRPr lang="en-GB" sz="2000">
              <a:solidFill>
                <a:schemeClr val="tx1"/>
              </a:solidFill>
              <a:latin typeface="+mn-lt"/>
            </a:endParaRPr>
          </a:p>
          <a:p>
            <a:r>
              <a:rPr lang="en-GB" altLang="en-US" sz="2600" b="1">
                <a:solidFill>
                  <a:prstClr val="black"/>
                </a:solidFill>
                <a:latin typeface="+mn-lt"/>
                <a:ea typeface="ＭＳ Ｐゴシック" panose="020B0600070205080204" pitchFamily="34" charset="-128"/>
                <a:cs typeface="Arial" panose="020B0604020202020204" pitchFamily="34" charset="0"/>
              </a:rPr>
              <a:t>Approve </a:t>
            </a:r>
            <a:r>
              <a:rPr lang="en-GB" altLang="en-US" sz="2600">
                <a:solidFill>
                  <a:prstClr val="black"/>
                </a:solidFill>
                <a:latin typeface="+mn-lt"/>
                <a:ea typeface="ＭＳ Ｐゴシック" panose="020B0600070205080204" pitchFamily="34" charset="-128"/>
                <a:cs typeface="Arial" panose="020B0604020202020204" pitchFamily="34" charset="0"/>
              </a:rPr>
              <a:t>–</a:t>
            </a:r>
            <a:r>
              <a:rPr lang="en-GB" altLang="en-US" sz="2600" b="1">
                <a:solidFill>
                  <a:prstClr val="black"/>
                </a:solidFill>
                <a:latin typeface="+mn-lt"/>
                <a:ea typeface="ＭＳ Ｐゴシック" panose="020B0600070205080204" pitchFamily="34" charset="-128"/>
                <a:cs typeface="Arial" panose="020B0604020202020204" pitchFamily="34" charset="0"/>
              </a:rPr>
              <a:t> </a:t>
            </a:r>
            <a:r>
              <a:rPr lang="en-GB" altLang="en-US" sz="2600">
                <a:solidFill>
                  <a:prstClr val="black"/>
                </a:solidFill>
                <a:latin typeface="+mn-lt"/>
                <a:ea typeface="ＭＳ Ｐゴシック" panose="020B0600070205080204" pitchFamily="34" charset="-128"/>
                <a:cs typeface="Arial" panose="020B0604020202020204" pitchFamily="34" charset="0"/>
              </a:rPr>
              <a:t>with or without conditions and recommendations, and identification of commendations. </a:t>
            </a:r>
          </a:p>
          <a:p>
            <a:endParaRPr lang="en-GB" altLang="en-US" sz="2000">
              <a:solidFill>
                <a:srgbClr val="FF0000"/>
              </a:solidFill>
              <a:latin typeface="+mn-lt"/>
              <a:ea typeface="ＭＳ Ｐゴシック" panose="020B0600070205080204" pitchFamily="34" charset="-128"/>
              <a:cs typeface="Arial" panose="020B0604020202020204" pitchFamily="34" charset="0"/>
            </a:endParaRPr>
          </a:p>
          <a:p>
            <a:r>
              <a:rPr lang="en-GB" altLang="en-US" sz="2600" b="1">
                <a:solidFill>
                  <a:prstClr val="black"/>
                </a:solidFill>
                <a:latin typeface="+mn-lt"/>
                <a:ea typeface="ＭＳ Ｐゴシック" panose="020B0600070205080204" pitchFamily="34" charset="-128"/>
                <a:cs typeface="Arial" panose="020B0604020202020204" pitchFamily="34" charset="0"/>
              </a:rPr>
              <a:t>Reject </a:t>
            </a:r>
            <a:r>
              <a:rPr lang="en-GB" altLang="en-US" sz="2600">
                <a:solidFill>
                  <a:prstClr val="black"/>
                </a:solidFill>
                <a:latin typeface="+mn-lt"/>
                <a:ea typeface="ＭＳ Ｐゴシック" panose="020B0600070205080204" pitchFamily="34" charset="-128"/>
                <a:cs typeface="Arial" panose="020B0604020202020204" pitchFamily="34" charset="0"/>
              </a:rPr>
              <a:t>– if a panel chooses to reject, this must be with detailed reasons.</a:t>
            </a:r>
          </a:p>
          <a:p>
            <a:pPr marL="0" indent="0">
              <a:buNone/>
            </a:pPr>
            <a:endParaRPr lang="en-GB" altLang="en-US" sz="2000">
              <a:solidFill>
                <a:prstClr val="black"/>
              </a:solidFill>
              <a:latin typeface="+mn-lt"/>
              <a:ea typeface="ＭＳ Ｐゴシック" panose="020B0600070205080204" pitchFamily="34" charset="-128"/>
              <a:cs typeface="Arial" panose="020B0604020202020204" pitchFamily="34" charset="0"/>
            </a:endParaRPr>
          </a:p>
          <a:p>
            <a:r>
              <a:rPr lang="en-GB" altLang="en-US" sz="2600" b="1">
                <a:solidFill>
                  <a:prstClr val="black"/>
                </a:solidFill>
                <a:latin typeface="+mn-lt"/>
                <a:ea typeface="ＭＳ Ｐゴシック" panose="020B0600070205080204" pitchFamily="34" charset="-128"/>
                <a:cs typeface="Arial" panose="020B0604020202020204" pitchFamily="34" charset="0"/>
              </a:rPr>
              <a:t>Approval period</a:t>
            </a:r>
            <a:r>
              <a:rPr lang="en-GB" altLang="en-US" sz="2600">
                <a:solidFill>
                  <a:prstClr val="black"/>
                </a:solidFill>
                <a:latin typeface="+mn-lt"/>
                <a:ea typeface="ＭＳ Ｐゴシック" panose="020B0600070205080204" pitchFamily="34" charset="-128"/>
                <a:cs typeface="Arial" panose="020B0604020202020204" pitchFamily="34" charset="0"/>
              </a:rPr>
              <a:t> – standard approval period is 5 years (for new collaborative programmes with new partners, the maximum is 3 years).</a:t>
            </a:r>
          </a:p>
          <a:p>
            <a:pPr lvl="1"/>
            <a:endParaRPr lang="en-GB">
              <a:latin typeface="+mn-lt"/>
            </a:endParaRPr>
          </a:p>
          <a:p>
            <a:endParaRPr lang="en-GB">
              <a:latin typeface="+mn-lt"/>
            </a:endParaRPr>
          </a:p>
        </p:txBody>
      </p:sp>
      <p:sp>
        <p:nvSpPr>
          <p:cNvPr id="4" name="Footer Placeholder 3">
            <a:extLst>
              <a:ext uri="{FF2B5EF4-FFF2-40B4-BE49-F238E27FC236}">
                <a16:creationId xmlns:a16="http://schemas.microsoft.com/office/drawing/2014/main" id="{733BDDC5-5071-F6E2-7E1D-84A18445FC44}"/>
              </a:ext>
            </a:extLst>
          </p:cNvPr>
          <p:cNvSpPr>
            <a:spLocks noGrp="1"/>
          </p:cNvSpPr>
          <p:nvPr>
            <p:ph type="ftr" sz="quarter" idx="11"/>
          </p:nvPr>
        </p:nvSpPr>
        <p:spPr>
          <a:xfrm>
            <a:off x="26542" y="6496760"/>
            <a:ext cx="7315200" cy="376492"/>
          </a:xfrm>
        </p:spPr>
        <p:txBody>
          <a:bodyPr/>
          <a:lstStyle/>
          <a:p>
            <a:r>
              <a:rPr lang="en-GB" sz="1400"/>
              <a:t>Queries to: curriculum_development_and_review@ljmu.ac.uk</a:t>
            </a:r>
          </a:p>
        </p:txBody>
      </p:sp>
    </p:spTree>
    <p:extLst>
      <p:ext uri="{BB962C8B-B14F-4D97-AF65-F5344CB8AC3E}">
        <p14:creationId xmlns:p14="http://schemas.microsoft.com/office/powerpoint/2010/main" val="1321179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325F8-8A2E-D177-1E5E-186CDEB3EE93}"/>
              </a:ext>
            </a:extLst>
          </p:cNvPr>
          <p:cNvSpPr>
            <a:spLocks noGrp="1"/>
          </p:cNvSpPr>
          <p:nvPr>
            <p:ph type="title"/>
          </p:nvPr>
        </p:nvSpPr>
        <p:spPr>
          <a:xfrm>
            <a:off x="3241319" y="330143"/>
            <a:ext cx="8950681" cy="660486"/>
          </a:xfrm>
        </p:spPr>
        <p:txBody>
          <a:bodyPr/>
          <a:lstStyle/>
          <a:p>
            <a:r>
              <a:rPr lang="en-GB">
                <a:solidFill>
                  <a:schemeClr val="tx1"/>
                </a:solidFill>
                <a:latin typeface="+mn-lt"/>
              </a:rPr>
              <a:t>Validation and PPR pitfalls</a:t>
            </a:r>
          </a:p>
        </p:txBody>
      </p:sp>
      <p:sp>
        <p:nvSpPr>
          <p:cNvPr id="3" name="Content Placeholder 2">
            <a:extLst>
              <a:ext uri="{FF2B5EF4-FFF2-40B4-BE49-F238E27FC236}">
                <a16:creationId xmlns:a16="http://schemas.microsoft.com/office/drawing/2014/main" id="{A2654B27-4ABA-70D5-0312-4AA23424FE7B}"/>
              </a:ext>
            </a:extLst>
          </p:cNvPr>
          <p:cNvSpPr>
            <a:spLocks noGrp="1"/>
          </p:cNvSpPr>
          <p:nvPr>
            <p:ph idx="1"/>
          </p:nvPr>
        </p:nvSpPr>
        <p:spPr/>
        <p:txBody>
          <a:bodyPr/>
          <a:lstStyle/>
          <a:p>
            <a:r>
              <a:rPr lang="en-GB" sz="2600">
                <a:solidFill>
                  <a:schemeClr val="tx1"/>
                </a:solidFill>
                <a:latin typeface="+mn-lt"/>
              </a:rPr>
              <a:t>Timescales – allow plenty of time to write the documentation.</a:t>
            </a:r>
          </a:p>
          <a:p>
            <a:endParaRPr lang="en-GB" sz="1800">
              <a:solidFill>
                <a:schemeClr val="tx1"/>
              </a:solidFill>
              <a:latin typeface="+mn-lt"/>
            </a:endParaRPr>
          </a:p>
          <a:p>
            <a:r>
              <a:rPr lang="en-GB" sz="2600">
                <a:solidFill>
                  <a:schemeClr val="tx1"/>
                </a:solidFill>
                <a:latin typeface="+mn-lt"/>
              </a:rPr>
              <a:t>The Design and Delivery Overview (DDO) and Self-Evaluation Documents are designed as a series of questions in different areas. Please read the questions and provide relevant answers.</a:t>
            </a:r>
          </a:p>
          <a:p>
            <a:endParaRPr lang="en-GB" sz="1800">
              <a:solidFill>
                <a:schemeClr val="tx1"/>
              </a:solidFill>
              <a:latin typeface="+mn-lt"/>
            </a:endParaRPr>
          </a:p>
          <a:p>
            <a:r>
              <a:rPr lang="en-GB" sz="2600">
                <a:solidFill>
                  <a:schemeClr val="tx1"/>
                </a:solidFill>
                <a:latin typeface="+mn-lt"/>
              </a:rPr>
              <a:t>PPR – this is a review of what has happened since the programme was last validated/reviewed – and includes writing a Self-</a:t>
            </a:r>
            <a:r>
              <a:rPr lang="en-GB" sz="2600" b="1">
                <a:solidFill>
                  <a:schemeClr val="tx1"/>
                </a:solidFill>
                <a:latin typeface="+mn-lt"/>
              </a:rPr>
              <a:t>Evaluation</a:t>
            </a:r>
            <a:r>
              <a:rPr lang="en-GB" sz="2600">
                <a:solidFill>
                  <a:schemeClr val="tx1"/>
                </a:solidFill>
                <a:latin typeface="+mn-lt"/>
              </a:rPr>
              <a:t> Document – be evaluative!</a:t>
            </a:r>
          </a:p>
          <a:p>
            <a:endParaRPr lang="en-GB" sz="1800">
              <a:solidFill>
                <a:schemeClr val="tx1"/>
              </a:solidFill>
              <a:latin typeface="+mn-lt"/>
            </a:endParaRPr>
          </a:p>
          <a:p>
            <a:r>
              <a:rPr lang="en-GB" sz="2600">
                <a:solidFill>
                  <a:schemeClr val="tx1"/>
                </a:solidFill>
                <a:latin typeface="+mn-lt"/>
              </a:rPr>
              <a:t>If you are unsure of something – ask your Event Officer!</a:t>
            </a:r>
          </a:p>
        </p:txBody>
      </p:sp>
      <p:sp>
        <p:nvSpPr>
          <p:cNvPr id="4" name="Footer Placeholder 3">
            <a:extLst>
              <a:ext uri="{FF2B5EF4-FFF2-40B4-BE49-F238E27FC236}">
                <a16:creationId xmlns:a16="http://schemas.microsoft.com/office/drawing/2014/main" id="{A3B37D4E-18EE-6D68-E37B-DAFE10305117}"/>
              </a:ext>
            </a:extLst>
          </p:cNvPr>
          <p:cNvSpPr>
            <a:spLocks noGrp="1"/>
          </p:cNvSpPr>
          <p:nvPr>
            <p:ph type="ftr" sz="quarter" idx="11"/>
          </p:nvPr>
        </p:nvSpPr>
        <p:spPr>
          <a:xfrm>
            <a:off x="0" y="6485206"/>
            <a:ext cx="8153400" cy="384553"/>
          </a:xfrm>
        </p:spPr>
        <p:txBody>
          <a:bodyPr/>
          <a:lstStyle/>
          <a:p>
            <a:r>
              <a:rPr lang="en-GB" sz="1200"/>
              <a:t>Queries to: curriculum_development_and_review@ljmu.ac.uk</a:t>
            </a:r>
          </a:p>
        </p:txBody>
      </p:sp>
    </p:spTree>
    <p:extLst>
      <p:ext uri="{BB962C8B-B14F-4D97-AF65-F5344CB8AC3E}">
        <p14:creationId xmlns:p14="http://schemas.microsoft.com/office/powerpoint/2010/main" val="1474157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BFB2-CB17-FF67-CD15-378D233E2E40}"/>
              </a:ext>
            </a:extLst>
          </p:cNvPr>
          <p:cNvSpPr>
            <a:spLocks noGrp="1"/>
          </p:cNvSpPr>
          <p:nvPr>
            <p:ph type="title"/>
          </p:nvPr>
        </p:nvSpPr>
        <p:spPr>
          <a:xfrm>
            <a:off x="1786066" y="322474"/>
            <a:ext cx="10405934" cy="660486"/>
          </a:xfrm>
        </p:spPr>
        <p:txBody>
          <a:bodyPr/>
          <a:lstStyle/>
          <a:p>
            <a:r>
              <a:rPr lang="en-GB">
                <a:solidFill>
                  <a:schemeClr val="tx1"/>
                </a:solidFill>
                <a:latin typeface="+mn-lt"/>
              </a:rPr>
              <a:t>Extension approval process</a:t>
            </a:r>
          </a:p>
        </p:txBody>
      </p:sp>
      <p:sp>
        <p:nvSpPr>
          <p:cNvPr id="3" name="Content Placeholder 2">
            <a:extLst>
              <a:ext uri="{FF2B5EF4-FFF2-40B4-BE49-F238E27FC236}">
                <a16:creationId xmlns:a16="http://schemas.microsoft.com/office/drawing/2014/main" id="{48FC2751-AB5E-70AE-F2AF-B6DC8B97BC78}"/>
              </a:ext>
            </a:extLst>
          </p:cNvPr>
          <p:cNvSpPr>
            <a:spLocks noGrp="1"/>
          </p:cNvSpPr>
          <p:nvPr>
            <p:ph idx="1"/>
          </p:nvPr>
        </p:nvSpPr>
        <p:spPr/>
        <p:txBody>
          <a:bodyPr/>
          <a:lstStyle/>
          <a:p>
            <a:r>
              <a:rPr lang="en-GB" sz="3200" b="1">
                <a:solidFill>
                  <a:schemeClr val="tx1"/>
                </a:solidFill>
                <a:effectLst/>
                <a:latin typeface="+mn-lt"/>
                <a:ea typeface="Calibri" panose="020F0502020204030204" pitchFamily="34" charset="0"/>
              </a:rPr>
              <a:t>Purpose:</a:t>
            </a:r>
          </a:p>
          <a:p>
            <a:pPr lvl="1"/>
            <a:r>
              <a:rPr lang="en-GB" sz="2800">
                <a:solidFill>
                  <a:schemeClr val="tx1"/>
                </a:solidFill>
                <a:latin typeface="+mn-lt"/>
                <a:ea typeface="Calibri" panose="020F0502020204030204" pitchFamily="34" charset="0"/>
              </a:rPr>
              <a:t>To extend a programme’s approval period by deferring the scheduled PPR by one year.</a:t>
            </a:r>
            <a:endParaRPr lang="en-GB" sz="2800">
              <a:solidFill>
                <a:schemeClr val="tx1"/>
              </a:solidFill>
              <a:effectLst/>
              <a:latin typeface="+mn-lt"/>
              <a:ea typeface="Calibri" panose="020F0502020204030204" pitchFamily="34" charset="0"/>
            </a:endParaRPr>
          </a:p>
          <a:p>
            <a:endParaRPr lang="en-GB" sz="2800" b="1">
              <a:solidFill>
                <a:schemeClr val="tx1"/>
              </a:solidFill>
              <a:effectLst/>
              <a:latin typeface="+mn-lt"/>
              <a:ea typeface="Calibri" panose="020F0502020204030204" pitchFamily="34" charset="0"/>
            </a:endParaRPr>
          </a:p>
          <a:p>
            <a:r>
              <a:rPr lang="en-GB" sz="3200" b="1">
                <a:solidFill>
                  <a:schemeClr val="tx1"/>
                </a:solidFill>
                <a:effectLst/>
                <a:latin typeface="+mn-lt"/>
                <a:ea typeface="Calibri" panose="020F0502020204030204" pitchFamily="34" charset="0"/>
              </a:rPr>
              <a:t>Approval Process</a:t>
            </a:r>
            <a:endParaRPr lang="en-GB" sz="3200">
              <a:solidFill>
                <a:schemeClr val="tx1"/>
              </a:solidFill>
              <a:effectLst/>
              <a:latin typeface="+mn-lt"/>
              <a:ea typeface="Calibri" panose="020F0502020204030204" pitchFamily="34" charset="0"/>
            </a:endParaRPr>
          </a:p>
          <a:p>
            <a:pPr lvl="1"/>
            <a:r>
              <a:rPr lang="en-GB" sz="2800">
                <a:solidFill>
                  <a:schemeClr val="tx1"/>
                </a:solidFill>
                <a:latin typeface="+mn-lt"/>
                <a:ea typeface="Calibri" panose="020F0502020204030204" pitchFamily="34" charset="0"/>
              </a:rPr>
              <a:t>Extension application form completed &gt; collab partner endorses &gt; LJMU DoS endorses &gt; Academic Registry reviews External Examiner reports and CME activity &gt; VROP considers and either approves, defers or rejects &gt; programme record updated and PPR delayed (if approved).</a:t>
            </a:r>
            <a:endParaRPr lang="en-GB" sz="2800">
              <a:solidFill>
                <a:schemeClr val="tx1"/>
              </a:solidFill>
              <a:effectLst/>
              <a:latin typeface="+mn-lt"/>
              <a:ea typeface="Calibri" panose="020F0502020204030204" pitchFamily="34" charset="0"/>
            </a:endParaRPr>
          </a:p>
          <a:p>
            <a:endParaRPr lang="en-GB">
              <a:solidFill>
                <a:schemeClr val="tx1"/>
              </a:solidFill>
              <a:latin typeface="+mn-lt"/>
            </a:endParaRPr>
          </a:p>
        </p:txBody>
      </p:sp>
      <p:sp>
        <p:nvSpPr>
          <p:cNvPr id="6" name="Footer Placeholder 3">
            <a:extLst>
              <a:ext uri="{FF2B5EF4-FFF2-40B4-BE49-F238E27FC236}">
                <a16:creationId xmlns:a16="http://schemas.microsoft.com/office/drawing/2014/main" id="{0989996E-1EC4-B379-0A75-C74E2728D958}"/>
              </a:ext>
            </a:extLst>
          </p:cNvPr>
          <p:cNvSpPr>
            <a:spLocks noGrp="1"/>
          </p:cNvSpPr>
          <p:nvPr>
            <p:ph type="ftr" sz="quarter" idx="11"/>
          </p:nvPr>
        </p:nvSpPr>
        <p:spPr>
          <a:xfrm>
            <a:off x="0" y="6492875"/>
            <a:ext cx="7180277" cy="365125"/>
          </a:xfrm>
        </p:spPr>
        <p:txBody>
          <a:bodyPr/>
          <a:lstStyle/>
          <a:p>
            <a:r>
              <a:rPr lang="en-GB" sz="1400"/>
              <a:t>Queries to: curriculum_development_and_review@ljmu.ac.uk</a:t>
            </a:r>
          </a:p>
        </p:txBody>
      </p:sp>
    </p:spTree>
    <p:extLst>
      <p:ext uri="{BB962C8B-B14F-4D97-AF65-F5344CB8AC3E}">
        <p14:creationId xmlns:p14="http://schemas.microsoft.com/office/powerpoint/2010/main" val="17435592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theme1.xml><?xml version="1.0" encoding="utf-8"?>
<a:theme xmlns:a="http://schemas.openxmlformats.org/drawingml/2006/main" name="LJMU Theme">
  <a:themeElements>
    <a:clrScheme name="LJMU">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JMU Theme" id="{89A9E4E8-24CE-49EB-BCDD-807107387F60}" vid="{9DF5108B-CFB1-471C-912A-1DBBCB5633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F5DE0CE554DF42880BECBE2DA414EA" ma:contentTypeVersion="6" ma:contentTypeDescription="Create a new document." ma:contentTypeScope="" ma:versionID="aadfe633439b2d678bbd74683822705c">
  <xsd:schema xmlns:xsd="http://www.w3.org/2001/XMLSchema" xmlns:xs="http://www.w3.org/2001/XMLSchema" xmlns:p="http://schemas.microsoft.com/office/2006/metadata/properties" xmlns:ns2="79e369f0-d465-42da-a1fa-7566acec13d1" xmlns:ns3="38642980-c394-463a-899c-6b2959bea283" targetNamespace="http://schemas.microsoft.com/office/2006/metadata/properties" ma:root="true" ma:fieldsID="85cb15a7fd26420f54fe368862f395ff" ns2:_="" ns3:_="">
    <xsd:import namespace="79e369f0-d465-42da-a1fa-7566acec13d1"/>
    <xsd:import namespace="38642980-c394-463a-899c-6b2959bea28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e369f0-d465-42da-a1fa-7566acec13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642980-c394-463a-899c-6b2959bea28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BC1152-F52B-44F9-91ED-0E42119E2B13}">
  <ds:schemaRefs>
    <ds:schemaRef ds:uri="ed2ab28f-9dbf-4c82-94f0-37a0199fab8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0E7333B-2165-4C75-AFE1-5B283751FB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e369f0-d465-42da-a1fa-7566acec13d1"/>
    <ds:schemaRef ds:uri="38642980-c394-463a-899c-6b2959bea2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638615-4CD0-49D5-AF43-5468C8175D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2875</Words>
  <Application>Microsoft Office PowerPoint</Application>
  <PresentationFormat>Widescreen</PresentationFormat>
  <Paragraphs>209</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Symbol</vt:lpstr>
      <vt:lpstr>LJMU Theme</vt:lpstr>
      <vt:lpstr>A Brief Introduction to:  Curriculum Development and Review Team</vt:lpstr>
      <vt:lpstr>The Curriculum Development and Review Team</vt:lpstr>
      <vt:lpstr>PowerPoint Presentation</vt:lpstr>
      <vt:lpstr>Validation and Review timescales</vt:lpstr>
      <vt:lpstr>Validation and Review additional information</vt:lpstr>
      <vt:lpstr>Validation and Review additional information</vt:lpstr>
      <vt:lpstr>Validation and Review Outcomes</vt:lpstr>
      <vt:lpstr>Validation and PPR pitfalls</vt:lpstr>
      <vt:lpstr>Extension approval process</vt:lpstr>
      <vt:lpstr>Extension approval process</vt:lpstr>
      <vt:lpstr>Extension approval process</vt:lpstr>
      <vt:lpstr>Collaborative staff appointments</vt:lpstr>
      <vt:lpstr>Collaborative staff appointments</vt:lpstr>
      <vt:lpstr>Amendment Process and PMAP</vt:lpstr>
      <vt:lpstr>PMAP – Five Key Points</vt:lpstr>
      <vt:lpstr>PowerPoint Presentation</vt:lpstr>
      <vt:lpstr>Useful Sources of Information</vt:lpstr>
      <vt:lpstr>PowerPoint Presentation</vt:lpstr>
      <vt:lpstr>Questions asked during the session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Curriculum Development and Review Team</dc:title>
  <dc:creator>Davies, Charlotte</dc:creator>
  <cp:lastModifiedBy>Ward, Siofra</cp:lastModifiedBy>
  <cp:revision>2</cp:revision>
  <dcterms:created xsi:type="dcterms:W3CDTF">2024-10-09T10:48:41Z</dcterms:created>
  <dcterms:modified xsi:type="dcterms:W3CDTF">2024-11-27T09:52:19Z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0x010100548521920703754DA98D8CC403693AB9</vt:lpwstr>
  </property>
</Properties>
</file>