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1" r:id="rId7"/>
    <p:sldId id="265" r:id="rId8"/>
    <p:sldId id="258" r:id="rId9"/>
    <p:sldId id="262" r:id="rId10"/>
    <p:sldId id="263" r:id="rId11"/>
    <p:sldId id="260" r:id="rId12"/>
    <p:sldId id="259" r:id="rId13"/>
    <p:sldId id="264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F5D8A7-EB8B-415C-9787-523E0B2B8470}" v="9" dt="2024-10-21T07:51:31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98" autoAdjust="0"/>
    <p:restoredTop sz="86388" autoAdjust="0"/>
  </p:normalViewPr>
  <p:slideViewPr>
    <p:cSldViewPr snapToGrid="0" snapToObjects="1">
      <p:cViewPr varScale="1">
        <p:scale>
          <a:sx n="98" d="100"/>
          <a:sy n="98" d="100"/>
        </p:scale>
        <p:origin x="147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rnbull, Yvonne" userId="8f2ea52a-b028-449b-ad73-911c0c067f37" providerId="ADAL" clId="{68F5D8A7-EB8B-415C-9787-523E0B2B8470}"/>
    <pc:docChg chg="custSel addSld modSld">
      <pc:chgData name="Turnbull, Yvonne" userId="8f2ea52a-b028-449b-ad73-911c0c067f37" providerId="ADAL" clId="{68F5D8A7-EB8B-415C-9787-523E0B2B8470}" dt="2024-10-21T07:51:31.355" v="491" actId="20577"/>
      <pc:docMkLst>
        <pc:docMk/>
      </pc:docMkLst>
      <pc:sldChg chg="modSp mod">
        <pc:chgData name="Turnbull, Yvonne" userId="8f2ea52a-b028-449b-ad73-911c0c067f37" providerId="ADAL" clId="{68F5D8A7-EB8B-415C-9787-523E0B2B8470}" dt="2024-10-21T07:51:31.355" v="491" actId="20577"/>
        <pc:sldMkLst>
          <pc:docMk/>
          <pc:sldMk cId="1675667973" sldId="259"/>
        </pc:sldMkLst>
        <pc:spChg chg="mod">
          <ac:chgData name="Turnbull, Yvonne" userId="8f2ea52a-b028-449b-ad73-911c0c067f37" providerId="ADAL" clId="{68F5D8A7-EB8B-415C-9787-523E0B2B8470}" dt="2024-10-21T07:51:31.355" v="491" actId="20577"/>
          <ac:spMkLst>
            <pc:docMk/>
            <pc:sldMk cId="1675667973" sldId="259"/>
            <ac:spMk id="3" creationId="{B713E185-CAE4-5452-8041-1EBF99F1F0F8}"/>
          </ac:spMkLst>
        </pc:spChg>
      </pc:sldChg>
      <pc:sldChg chg="modSp mod">
        <pc:chgData name="Turnbull, Yvonne" userId="8f2ea52a-b028-449b-ad73-911c0c067f37" providerId="ADAL" clId="{68F5D8A7-EB8B-415C-9787-523E0B2B8470}" dt="2024-10-21T07:50:48.592" v="454" actId="20577"/>
        <pc:sldMkLst>
          <pc:docMk/>
          <pc:sldMk cId="2003394920" sldId="260"/>
        </pc:sldMkLst>
        <pc:spChg chg="mod">
          <ac:chgData name="Turnbull, Yvonne" userId="8f2ea52a-b028-449b-ad73-911c0c067f37" providerId="ADAL" clId="{68F5D8A7-EB8B-415C-9787-523E0B2B8470}" dt="2024-10-21T07:50:48.592" v="454" actId="20577"/>
          <ac:spMkLst>
            <pc:docMk/>
            <pc:sldMk cId="2003394920" sldId="260"/>
            <ac:spMk id="3" creationId="{84AC2C54-2048-54FE-8A6B-91BBBC18331A}"/>
          </ac:spMkLst>
        </pc:spChg>
      </pc:sldChg>
      <pc:sldChg chg="modSp mod">
        <pc:chgData name="Turnbull, Yvonne" userId="8f2ea52a-b028-449b-ad73-911c0c067f37" providerId="ADAL" clId="{68F5D8A7-EB8B-415C-9787-523E0B2B8470}" dt="2024-10-21T07:48:32.297" v="281" actId="20577"/>
        <pc:sldMkLst>
          <pc:docMk/>
          <pc:sldMk cId="2495369798" sldId="261"/>
        </pc:sldMkLst>
        <pc:spChg chg="mod">
          <ac:chgData name="Turnbull, Yvonne" userId="8f2ea52a-b028-449b-ad73-911c0c067f37" providerId="ADAL" clId="{68F5D8A7-EB8B-415C-9787-523E0B2B8470}" dt="2024-10-21T07:48:32.297" v="281" actId="20577"/>
          <ac:spMkLst>
            <pc:docMk/>
            <pc:sldMk cId="2495369798" sldId="261"/>
            <ac:spMk id="3" creationId="{5D729A7E-8785-578C-95D2-2B41884C92AC}"/>
          </ac:spMkLst>
        </pc:spChg>
      </pc:sldChg>
      <pc:sldChg chg="modSp mod">
        <pc:chgData name="Turnbull, Yvonne" userId="8f2ea52a-b028-449b-ad73-911c0c067f37" providerId="ADAL" clId="{68F5D8A7-EB8B-415C-9787-523E0B2B8470}" dt="2024-10-21T07:49:35.479" v="310" actId="20577"/>
        <pc:sldMkLst>
          <pc:docMk/>
          <pc:sldMk cId="1066695194" sldId="262"/>
        </pc:sldMkLst>
        <pc:spChg chg="mod">
          <ac:chgData name="Turnbull, Yvonne" userId="8f2ea52a-b028-449b-ad73-911c0c067f37" providerId="ADAL" clId="{68F5D8A7-EB8B-415C-9787-523E0B2B8470}" dt="2024-10-21T07:49:35.479" v="310" actId="20577"/>
          <ac:spMkLst>
            <pc:docMk/>
            <pc:sldMk cId="1066695194" sldId="262"/>
            <ac:spMk id="3" creationId="{2E1C08D6-5829-9550-F8C6-638E2958494F}"/>
          </ac:spMkLst>
        </pc:spChg>
      </pc:sldChg>
      <pc:sldChg chg="modSp new mod">
        <pc:chgData name="Turnbull, Yvonne" userId="8f2ea52a-b028-449b-ad73-911c0c067f37" providerId="ADAL" clId="{68F5D8A7-EB8B-415C-9787-523E0B2B8470}" dt="2024-10-19T18:10:36.045" v="16" actId="255"/>
        <pc:sldMkLst>
          <pc:docMk/>
          <pc:sldMk cId="1890155647" sldId="264"/>
        </pc:sldMkLst>
        <pc:spChg chg="mod">
          <ac:chgData name="Turnbull, Yvonne" userId="8f2ea52a-b028-449b-ad73-911c0c067f37" providerId="ADAL" clId="{68F5D8A7-EB8B-415C-9787-523E0B2B8470}" dt="2024-10-19T18:10:36.045" v="16" actId="255"/>
          <ac:spMkLst>
            <pc:docMk/>
            <pc:sldMk cId="1890155647" sldId="264"/>
            <ac:spMk id="3" creationId="{ED322544-1E1E-915D-B2CB-D7152920E7BD}"/>
          </ac:spMkLst>
        </pc:spChg>
      </pc:sldChg>
      <pc:sldChg chg="modSp new mod">
        <pc:chgData name="Turnbull, Yvonne" userId="8f2ea52a-b028-449b-ad73-911c0c067f37" providerId="ADAL" clId="{68F5D8A7-EB8B-415C-9787-523E0B2B8470}" dt="2024-10-21T07:48:23.344" v="279" actId="20577"/>
        <pc:sldMkLst>
          <pc:docMk/>
          <pc:sldMk cId="1818521428" sldId="265"/>
        </pc:sldMkLst>
        <pc:spChg chg="mod">
          <ac:chgData name="Turnbull, Yvonne" userId="8f2ea52a-b028-449b-ad73-911c0c067f37" providerId="ADAL" clId="{68F5D8A7-EB8B-415C-9787-523E0B2B8470}" dt="2024-10-21T07:45:51.688" v="126" actId="20577"/>
          <ac:spMkLst>
            <pc:docMk/>
            <pc:sldMk cId="1818521428" sldId="265"/>
            <ac:spMk id="2" creationId="{C306115C-F32A-1472-B3BA-F66B5DBC0C93}"/>
          </ac:spMkLst>
        </pc:spChg>
        <pc:spChg chg="mod">
          <ac:chgData name="Turnbull, Yvonne" userId="8f2ea52a-b028-449b-ad73-911c0c067f37" providerId="ADAL" clId="{68F5D8A7-EB8B-415C-9787-523E0B2B8470}" dt="2024-10-21T07:48:23.344" v="279" actId="20577"/>
          <ac:spMkLst>
            <pc:docMk/>
            <pc:sldMk cId="1818521428" sldId="265"/>
            <ac:spMk id="3" creationId="{AED4D499-0E60-2054-E70A-80ABBFA227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10/21/2024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190359"/>
            <a:ext cx="12192000" cy="667641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07858" y="6174970"/>
            <a:ext cx="1367814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jmu.insight4grc.com/api/library/display/file/3/1662/667" TargetMode="External"/><Relationship Id="rId2" Type="http://schemas.openxmlformats.org/officeDocument/2006/relationships/hyperlink" Target="http://www.ljmu.ac.uk/discover/student-support/safeguardingatljm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jmu.insight4grc.com/api/library/display/file/3/1535/738" TargetMode="External"/><Relationship Id="rId4" Type="http://schemas.openxmlformats.org/officeDocument/2006/relationships/hyperlink" Target="https://ljmu.insight4grc.com/api/library/display/file/3/1759/81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erosuicidealliance.com/suicide-awareness-training-uni-stud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F3F2-7D2D-884B-9F4A-88BCBC199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Safeguarding and critical incidents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56BEF-00A0-3746-8BC0-93CE84FDF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Yvonne Turnbull</a:t>
            </a:r>
          </a:p>
          <a:p>
            <a:r>
              <a:rPr lang="en-US" dirty="0"/>
              <a:t>Director, Student Advice and Wellbeing</a:t>
            </a:r>
          </a:p>
        </p:txBody>
      </p:sp>
    </p:spTree>
    <p:extLst>
      <p:ext uri="{BB962C8B-B14F-4D97-AF65-F5344CB8AC3E}">
        <p14:creationId xmlns:p14="http://schemas.microsoft.com/office/powerpoint/2010/main" val="2960873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1A597-6ACE-B83C-BD18-8EC35787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22544-1E1E-915D-B2CB-D7152920E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90155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is safeguarding and why do we do it?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Protecting those who are considered vulnerable</a:t>
            </a:r>
          </a:p>
          <a:p>
            <a:endParaRPr lang="en-US" dirty="0"/>
          </a:p>
          <a:p>
            <a:r>
              <a:rPr lang="en-US" dirty="0"/>
              <a:t>Three main categories within legislation:</a:t>
            </a:r>
          </a:p>
          <a:p>
            <a:pPr lvl="1"/>
            <a:r>
              <a:rPr lang="en-US" dirty="0"/>
              <a:t>Children / Under 18s</a:t>
            </a:r>
          </a:p>
          <a:p>
            <a:pPr lvl="1"/>
            <a:r>
              <a:rPr lang="en-US" dirty="0"/>
              <a:t>Vulnerable adults</a:t>
            </a:r>
          </a:p>
          <a:p>
            <a:pPr lvl="1"/>
            <a:r>
              <a:rPr lang="en-US" dirty="0"/>
              <a:t>The Prevent duty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Increase in all cases over the past 12 months</a:t>
            </a:r>
          </a:p>
          <a:p>
            <a:r>
              <a:rPr lang="en-US" dirty="0"/>
              <a:t>Sexual misconduct and associated support </a:t>
            </a:r>
          </a:p>
          <a:p>
            <a:r>
              <a:rPr lang="en-US" dirty="0"/>
              <a:t>Report and Support provision</a:t>
            </a:r>
          </a:p>
        </p:txBody>
      </p:sp>
    </p:spTree>
    <p:extLst>
      <p:ext uri="{BB962C8B-B14F-4D97-AF65-F5344CB8AC3E}">
        <p14:creationId xmlns:p14="http://schemas.microsoft.com/office/powerpoint/2010/main" val="43123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C84A1-1963-1BFA-CA3B-DF8BE4993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Safeguarding policy 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29A7E-8785-578C-95D2-2B41884C9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LJMU Safeguarding policy – </a:t>
            </a:r>
          </a:p>
          <a:p>
            <a:pPr lvl="1"/>
            <a:r>
              <a:rPr lang="en-US" sz="2000" dirty="0"/>
              <a:t>Extensive review in 2022</a:t>
            </a:r>
          </a:p>
          <a:p>
            <a:pPr lvl="1"/>
            <a:r>
              <a:rPr lang="en-US" sz="2000" dirty="0"/>
              <a:t>Range of new provision in place including Local Safeguarding officers</a:t>
            </a:r>
          </a:p>
          <a:p>
            <a:pPr lvl="1"/>
            <a:r>
              <a:rPr lang="en-US" sz="2000" dirty="0"/>
              <a:t>Governance structure</a:t>
            </a:r>
          </a:p>
          <a:p>
            <a:pPr lvl="1"/>
            <a:r>
              <a:rPr lang="en-US" sz="2000" dirty="0"/>
              <a:t>Training structure in place</a:t>
            </a:r>
          </a:p>
          <a:p>
            <a:pPr lvl="1"/>
            <a:r>
              <a:rPr lang="en-US" sz="2000" dirty="0"/>
              <a:t>Statutory responsibility for the Prevent duty (moral duty for U18s and vulnerable adults)</a:t>
            </a:r>
          </a:p>
          <a:p>
            <a:pPr lvl="1"/>
            <a:r>
              <a:rPr lang="en-US" sz="2000" dirty="0"/>
              <a:t>Partners responsible for their own safeguarding practices/policy – but LJMU policy takes priority</a:t>
            </a:r>
          </a:p>
          <a:p>
            <a:pPr lvl="1"/>
            <a:r>
              <a:rPr lang="en-US" sz="2000" dirty="0"/>
              <a:t>Linked policies:</a:t>
            </a:r>
          </a:p>
          <a:p>
            <a:pPr lvl="2"/>
            <a:r>
              <a:rPr lang="en-US" dirty="0"/>
              <a:t>Sexual Misconduct (students) policy </a:t>
            </a:r>
          </a:p>
          <a:p>
            <a:pPr lvl="2"/>
            <a:r>
              <a:rPr lang="en-US" dirty="0"/>
              <a:t>Suicide Safer university framework</a:t>
            </a:r>
          </a:p>
          <a:p>
            <a:pPr lvl="2"/>
            <a:r>
              <a:rPr lang="en-US" dirty="0"/>
              <a:t>Critical incidents and death of a student policy</a:t>
            </a:r>
          </a:p>
          <a:p>
            <a:pPr lvl="1"/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36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6115C-F32A-1472-B3BA-F66B5DBC0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4D499-0E60-2054-E70A-80ABBFA22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Safeguarding policy -</a:t>
            </a:r>
            <a:r>
              <a:rPr lang="en-US" dirty="0">
                <a:hlinkClick r:id="rId2"/>
              </a:rPr>
              <a:t> </a:t>
            </a:r>
            <a:r>
              <a:rPr lang="en-US" dirty="0">
                <a:hlinkClick r:id="rId2"/>
              </a:rPr>
              <a:t>www.ljmu.ac.uk/discover/student-support/safeguardingatljmu</a:t>
            </a:r>
            <a:endParaRPr lang="en-US" dirty="0"/>
          </a:p>
          <a:p>
            <a:r>
              <a:rPr lang="en-US" dirty="0"/>
              <a:t>Sexual Misconduct policy - </a:t>
            </a:r>
            <a:r>
              <a:rPr lang="en-US" dirty="0">
                <a:hlinkClick r:id="rId3"/>
              </a:rPr>
              <a:t>https://ljmu.insight4grc.com/api/library/display/file/3/1662/667</a:t>
            </a:r>
            <a:endParaRPr lang="en-US" dirty="0"/>
          </a:p>
          <a:p>
            <a:r>
              <a:rPr lang="en-GB" dirty="0"/>
              <a:t> Suicide Safer university framework - </a:t>
            </a:r>
            <a:r>
              <a:rPr lang="en-GB" dirty="0">
                <a:hlinkClick r:id="rId4"/>
              </a:rPr>
              <a:t>https://ljmu.insight4grc.com/api/library/display/file/3/1759/819</a:t>
            </a:r>
            <a:r>
              <a:rPr lang="en-GB" dirty="0"/>
              <a:t> </a:t>
            </a:r>
          </a:p>
          <a:p>
            <a:r>
              <a:rPr lang="en-GB" dirty="0"/>
              <a:t>Critical incidents and death of a student policy - </a:t>
            </a:r>
            <a:r>
              <a:rPr lang="en-GB" dirty="0">
                <a:hlinkClick r:id="rId5"/>
              </a:rPr>
              <a:t>https://ljmu.insight4grc.com/api/library/display/file/3/1535/738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52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DA05-5D8F-4A71-6623-D8C865C4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Areas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F6F20-9F7E-A4F2-44F5-342F577BD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/ Under 18s</a:t>
            </a:r>
          </a:p>
          <a:p>
            <a:pPr lvl="1"/>
            <a:r>
              <a:rPr lang="en-GB" sz="2800" dirty="0"/>
              <a:t>Enhanced duty of care</a:t>
            </a:r>
          </a:p>
          <a:p>
            <a:pPr lvl="1"/>
            <a:r>
              <a:rPr lang="en-GB" sz="2800" dirty="0"/>
              <a:t>Risk assessments needed if meet the definition for</a:t>
            </a:r>
          </a:p>
          <a:p>
            <a:pPr marL="457200" lvl="1" indent="0">
              <a:buNone/>
            </a:pPr>
            <a:r>
              <a:rPr lang="en-GB" sz="2800" dirty="0"/>
              <a:t>	regulated activity</a:t>
            </a:r>
          </a:p>
          <a:p>
            <a:pPr lvl="1"/>
            <a:r>
              <a:rPr lang="en-GB" sz="2800" dirty="0"/>
              <a:t>DBS checks</a:t>
            </a:r>
          </a:p>
          <a:p>
            <a:pPr lvl="1"/>
            <a:r>
              <a:rPr lang="en-GB" sz="2800" dirty="0"/>
              <a:t>Photography and video implications</a:t>
            </a:r>
          </a:p>
          <a:p>
            <a:pPr lvl="1"/>
            <a:r>
              <a:rPr lang="en-GB" sz="2800" dirty="0"/>
              <a:t>Online / Social media </a:t>
            </a:r>
          </a:p>
        </p:txBody>
      </p:sp>
    </p:spTree>
    <p:extLst>
      <p:ext uri="{BB962C8B-B14F-4D97-AF65-F5344CB8AC3E}">
        <p14:creationId xmlns:p14="http://schemas.microsoft.com/office/powerpoint/2010/main" val="255893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1CDF0-826C-7D86-5B28-98674BA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Areas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C08D6-5829-9550-F8C6-638E29584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Vulnerable adults</a:t>
            </a:r>
          </a:p>
          <a:p>
            <a:pPr lvl="1"/>
            <a:r>
              <a:rPr lang="en-GB" dirty="0"/>
              <a:t>Mental health concerns focused on insight and ability to stay safe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Risk should be assessed and/or have the ability to escalate to statutory services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Sexual violence &amp; Domestic violence/abuse – increasing numbers, specialist support – more detail in the Harassment and Sexual misconduct session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Sexual violence - New requirements on everyone within Higher Education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69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32BD-8853-20B4-3741-CAF391C8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Areas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0DD40-B011-B56A-15AB-7C9DB194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Prevent duty</a:t>
            </a:r>
          </a:p>
          <a:p>
            <a:pPr lvl="1"/>
            <a:r>
              <a:rPr lang="en-GB" dirty="0"/>
              <a:t>Mixed, unclear and unstable ideologies</a:t>
            </a:r>
          </a:p>
          <a:p>
            <a:pPr lvl="2"/>
            <a:r>
              <a:rPr lang="en-GB" dirty="0"/>
              <a:t>Radicalisation through the internet</a:t>
            </a:r>
          </a:p>
          <a:p>
            <a:pPr lvl="2"/>
            <a:r>
              <a:rPr lang="en-GB" dirty="0"/>
              <a:t>Lone actors</a:t>
            </a:r>
          </a:p>
          <a:p>
            <a:pPr lvl="2"/>
            <a:r>
              <a:rPr lang="en-GB" dirty="0"/>
              <a:t>Incel behaviours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Extreme right wing (XRW) </a:t>
            </a:r>
          </a:p>
          <a:p>
            <a:pPr lvl="2"/>
            <a:r>
              <a:rPr lang="en-GB" dirty="0"/>
              <a:t>Upsurge in the aftermath of the murders in Southport 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Religious ideologies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Balancing of requirements - maintenance of (legitimate) freedom of speech and ensuring harassment is not a concern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1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C0D6E-FD7B-9C5B-D386-F3EC6886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Critical incident and death of a student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C2C54-2048-54FE-8A6B-91BBBC183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Lays out LJMU’s response to a critical incident where it is not ‘business critical’</a:t>
            </a:r>
          </a:p>
          <a:p>
            <a:r>
              <a:rPr lang="en-GB" dirty="0"/>
              <a:t>Business critical issues are referred to LJMU’s Incident Management team</a:t>
            </a:r>
          </a:p>
          <a:p>
            <a:r>
              <a:rPr lang="en-GB" dirty="0"/>
              <a:t>Out of Hours provision and network of support</a:t>
            </a:r>
          </a:p>
          <a:p>
            <a:r>
              <a:rPr lang="en-GB" dirty="0"/>
              <a:t>We expect all partners to inform LJMU where a death occurs</a:t>
            </a:r>
          </a:p>
          <a:p>
            <a:r>
              <a:rPr lang="en-GB" dirty="0"/>
              <a:t>Contact through Director’s office – details within the policy</a:t>
            </a:r>
          </a:p>
          <a:p>
            <a:r>
              <a:rPr lang="en-GB" dirty="0"/>
              <a:t>This provision aligns with the Suicide Safer framework – where suicide is initially suspected </a:t>
            </a:r>
          </a:p>
        </p:txBody>
      </p:sp>
    </p:spTree>
    <p:extLst>
      <p:ext uri="{BB962C8B-B14F-4D97-AF65-F5344CB8AC3E}">
        <p14:creationId xmlns:p14="http://schemas.microsoft.com/office/powerpoint/2010/main" val="200339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C4E5-7084-C9FD-6064-66D8B4EB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Suicide Safer University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3E185-CAE4-5452-8041-1EBF99F1F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Direction from the </a:t>
            </a:r>
            <a:r>
              <a:rPr lang="en-GB" dirty="0" err="1"/>
              <a:t>OfS</a:t>
            </a:r>
            <a:r>
              <a:rPr lang="en-GB" dirty="0"/>
              <a:t>  / Guidance from UUK</a:t>
            </a:r>
          </a:p>
          <a:p>
            <a:r>
              <a:rPr lang="en-GB" dirty="0"/>
              <a:t>Outturn from the </a:t>
            </a:r>
            <a:r>
              <a:rPr lang="en-GB" dirty="0" err="1"/>
              <a:t>Abrahart</a:t>
            </a:r>
            <a:r>
              <a:rPr lang="en-GB" dirty="0"/>
              <a:t> v Uni of Bristol case</a:t>
            </a:r>
          </a:p>
          <a:p>
            <a:r>
              <a:rPr lang="en-GB" dirty="0"/>
              <a:t>Covers Prevention, Intervention and Post-</a:t>
            </a:r>
            <a:r>
              <a:rPr lang="en-GB" dirty="0" err="1"/>
              <a:t>vention</a:t>
            </a:r>
            <a:endParaRPr lang="en-GB" dirty="0"/>
          </a:p>
          <a:p>
            <a:r>
              <a:rPr lang="en-GB" dirty="0"/>
              <a:t>Training is key for raising awareness and confidence</a:t>
            </a:r>
          </a:p>
          <a:p>
            <a:r>
              <a:rPr lang="en-GB" dirty="0"/>
              <a:t>Zero Suicide Alliance – provide free training for HE staff and students, developed with LJMU students – </a:t>
            </a:r>
            <a:r>
              <a:rPr lang="en-GB" dirty="0">
                <a:hlinkClick r:id="rId2"/>
              </a:rPr>
              <a:t>https://www.zerosuicidealliance.com/suicide-awareness-training-uni-students</a:t>
            </a:r>
            <a:r>
              <a:rPr lang="en-GB" dirty="0"/>
              <a:t> </a:t>
            </a:r>
          </a:p>
          <a:p>
            <a:r>
              <a:rPr lang="en-GB" dirty="0"/>
              <a:t>Serious case reviews to inform learning to prevent future deaths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6679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43035b0-99d9-4b21-9174-02a89da9929b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0D18ED741E2743B1A093A93796452B" ma:contentTypeVersion="15" ma:contentTypeDescription="Create a new document." ma:contentTypeScope="" ma:versionID="98848fd176a605b4aba5d9516a87a593">
  <xsd:schema xmlns:xsd="http://www.w3.org/2001/XMLSchema" xmlns:xs="http://www.w3.org/2001/XMLSchema" xmlns:p="http://schemas.microsoft.com/office/2006/metadata/properties" xmlns:ns2="6ea4f5a2-6c83-45ea-82ef-70b51fabf6f8" xmlns:ns3="dac37fb3-e7b9-4739-bfd1-777062e83db3" targetNamespace="http://schemas.microsoft.com/office/2006/metadata/properties" ma:root="true" ma:fieldsID="602b12f8d045f3a2f2e38da147ecdd8c" ns2:_="" ns3:_="">
    <xsd:import namespace="6ea4f5a2-6c83-45ea-82ef-70b51fabf6f8"/>
    <xsd:import namespace="dac37fb3-e7b9-4739-bfd1-777062e83d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4f5a2-6c83-45ea-82ef-70b51fabf6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3fea976-0fb7-4036-bc8a-08177e9f58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c37fb3-e7b9-4739-bfd1-777062e83db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5b4ab90-fbc5-46f6-a53e-49a2227ad5db}" ma:internalName="TaxCatchAll" ma:showField="CatchAllData" ma:web="dac37fb3-e7b9-4739-bfd1-777062e83d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c37fb3-e7b9-4739-bfd1-777062e83db3" xsi:nil="true"/>
    <lcf76f155ced4ddcb4097134ff3c332f xmlns="6ea4f5a2-6c83-45ea-82ef-70b51fabf6f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5C80A4-6C34-4305-AFF8-02B328F8BD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69CB84-2610-4B08-BB9C-1CD9816834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a4f5a2-6c83-45ea-82ef-70b51fabf6f8"/>
    <ds:schemaRef ds:uri="dac37fb3-e7b9-4739-bfd1-777062e83d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F6BCDF-FC70-420D-90E7-421E3AC6A23C}">
  <ds:schemaRefs>
    <ds:schemaRef ds:uri="http://schemas.microsoft.com/office/2006/metadata/properties"/>
    <ds:schemaRef ds:uri="http://schemas.microsoft.com/office/infopath/2007/PartnerControls"/>
    <ds:schemaRef ds:uri="dac37fb3-e7b9-4739-bfd1-777062e83db3"/>
    <ds:schemaRef ds:uri="6ea4f5a2-6c83-45ea-82ef-70b51fabf6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530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Safeguarding and critical incidents</vt:lpstr>
      <vt:lpstr>What is safeguarding and why do we do it? </vt:lpstr>
      <vt:lpstr>Safeguarding policy position</vt:lpstr>
      <vt:lpstr>Policy links</vt:lpstr>
      <vt:lpstr>Areas of concern</vt:lpstr>
      <vt:lpstr>Areas of concern</vt:lpstr>
      <vt:lpstr>Areas of concern</vt:lpstr>
      <vt:lpstr>Critical incident and death of a student policy</vt:lpstr>
      <vt:lpstr>Suicide Safer University framework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Turnbull, Yvonne</cp:lastModifiedBy>
  <cp:revision>22</cp:revision>
  <dcterms:created xsi:type="dcterms:W3CDTF">2020-01-09T16:59:10Z</dcterms:created>
  <dcterms:modified xsi:type="dcterms:W3CDTF">2024-10-21T07:51:40Z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0x010100110D18ED741E2743B1A093A93796452B</vt:lpwstr>
  </property>
</Properties>
</file>