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6" r:id="rId6"/>
    <p:sldId id="267" r:id="rId7"/>
    <p:sldId id="260" r:id="rId8"/>
    <p:sldId id="269" r:id="rId9"/>
    <p:sldId id="270" r:id="rId10"/>
    <p:sldId id="271" r:id="rId11"/>
    <p:sldId id="268" r:id="rId12"/>
    <p:sldId id="261" r:id="rId13"/>
    <p:sldId id="262" r:id="rId14"/>
    <p:sldId id="263" r:id="rId15"/>
    <p:sldId id="273" r:id="rId16"/>
  </p:sldIdLst>
  <p:sldSz cx="12192000" cy="6858000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473D-CAB7-4E2C-AD1B-A6887E98C8F9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2F0E-F4EB-452E-A4C9-BEEF2675DB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4430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473D-CAB7-4E2C-AD1B-A6887E98C8F9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2F0E-F4EB-452E-A4C9-BEEF2675DB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051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473D-CAB7-4E2C-AD1B-A6887E98C8F9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2F0E-F4EB-452E-A4C9-BEEF2675DB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105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473D-CAB7-4E2C-AD1B-A6887E98C8F9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2F0E-F4EB-452E-A4C9-BEEF2675DB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0414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473D-CAB7-4E2C-AD1B-A6887E98C8F9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2F0E-F4EB-452E-A4C9-BEEF2675DB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419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473D-CAB7-4E2C-AD1B-A6887E98C8F9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2F0E-F4EB-452E-A4C9-BEEF2675DB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625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473D-CAB7-4E2C-AD1B-A6887E98C8F9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2F0E-F4EB-452E-A4C9-BEEF2675DB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047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473D-CAB7-4E2C-AD1B-A6887E98C8F9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2F0E-F4EB-452E-A4C9-BEEF2675DB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347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473D-CAB7-4E2C-AD1B-A6887E98C8F9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2F0E-F4EB-452E-A4C9-BEEF2675DB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7119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473D-CAB7-4E2C-AD1B-A6887E98C8F9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2F0E-F4EB-452E-A4C9-BEEF2675DB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388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473D-CAB7-4E2C-AD1B-A6887E98C8F9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2F0E-F4EB-452E-A4C9-BEEF2675DB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765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D473D-CAB7-4E2C-AD1B-A6887E98C8F9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E2F0E-F4EB-452E-A4C9-BEEF2675DB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910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6251"/>
            <a:ext cx="9144000" cy="2387600"/>
          </a:xfrm>
        </p:spPr>
        <p:txBody>
          <a:bodyPr/>
          <a:lstStyle/>
          <a:p>
            <a:r>
              <a:rPr lang="en-GB" dirty="0" smtClean="0"/>
              <a:t>Managing Student Progression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Academic Registry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7192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The New Transcript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07628" y="1825625"/>
            <a:ext cx="4346171" cy="4351338"/>
          </a:xfrm>
        </p:spPr>
        <p:txBody>
          <a:bodyPr>
            <a:normAutofit/>
          </a:bodyPr>
          <a:lstStyle/>
          <a:p>
            <a:r>
              <a:rPr lang="en-GB" dirty="0" smtClean="0"/>
              <a:t>This is a draft of the new transcript</a:t>
            </a:r>
          </a:p>
          <a:p>
            <a:r>
              <a:rPr lang="en-GB" dirty="0" smtClean="0"/>
              <a:t>Similar to existing transcript without </a:t>
            </a:r>
            <a:r>
              <a:rPr lang="en-GB" dirty="0"/>
              <a:t>the grade category column stating ‘PASS or FAIL’ and credit attained column.  </a:t>
            </a:r>
          </a:p>
        </p:txBody>
      </p:sp>
      <p:pic>
        <p:nvPicPr>
          <p:cNvPr id="2050" name="Picture 3" descr="image0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" y="1690688"/>
            <a:ext cx="6462713" cy="459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1945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Communication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 smtClean="0"/>
              <a:t>Students</a:t>
            </a:r>
          </a:p>
          <a:p>
            <a:r>
              <a:rPr lang="en-GB" dirty="0" smtClean="0"/>
              <a:t>Students informed of Results transcript availability</a:t>
            </a:r>
          </a:p>
          <a:p>
            <a:r>
              <a:rPr lang="en-GB" dirty="0" smtClean="0"/>
              <a:t>Requirement for students to access transcript and prepare for tutorial meeting- message from Programme Team/Personal tutor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 smtClean="0"/>
              <a:t>Programme Teams</a:t>
            </a:r>
          </a:p>
          <a:p>
            <a:r>
              <a:rPr lang="en-GB" dirty="0" smtClean="0"/>
              <a:t>Personal tutors will receive a system generated email identifying tutees who have a failing mark entered onto SIS in a Semester 1 module</a:t>
            </a:r>
          </a:p>
          <a:p>
            <a:r>
              <a:rPr lang="en-GB" dirty="0" smtClean="0"/>
              <a:t>Programme Leaders will receive a system generated email identifying students who have a failing mark in an ESR / FMA in a Semester 1 module</a:t>
            </a:r>
          </a:p>
          <a:p>
            <a:pPr lvl="1"/>
            <a:r>
              <a:rPr lang="en-GB" dirty="0" smtClean="0"/>
              <a:t>Programme leaders will need to advise these students that they can not achieve their target award but can complete Semester 2 modules to achieve credit ONLY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9080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Programme Performance Meeting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The posting of marks also leads to the generation of reports for consideration at the programme performance meeting.</a:t>
            </a:r>
          </a:p>
          <a:p>
            <a:r>
              <a:rPr lang="en-GB" dirty="0" smtClean="0"/>
              <a:t>The reports and minutes from the meeting can then be used within subsequent stages of the Continuous Monitoring and Enhancement (CME) process. </a:t>
            </a:r>
          </a:p>
          <a:p>
            <a:r>
              <a:rPr lang="en-GB" dirty="0" smtClean="0"/>
              <a:t>The programme performance meeting must be held by 8 March 2019.</a:t>
            </a: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What Reports</a:t>
            </a:r>
            <a:r>
              <a:rPr lang="en-GB" dirty="0" smtClean="0"/>
              <a:t>??</a:t>
            </a:r>
            <a:endParaRPr lang="en-GB" dirty="0" smtClean="0"/>
          </a:p>
          <a:p>
            <a:pPr lvl="1"/>
            <a:r>
              <a:rPr lang="en-GB" dirty="0" smtClean="0"/>
              <a:t>Programme Performance </a:t>
            </a:r>
            <a:r>
              <a:rPr lang="en-GB" dirty="0" smtClean="0"/>
              <a:t>Reports</a:t>
            </a:r>
          </a:p>
          <a:p>
            <a:pPr lvl="1"/>
            <a:r>
              <a:rPr lang="en-GB" dirty="0" smtClean="0"/>
              <a:t>Any other reports Programme teams would like to include as relevant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01190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Boards of Examiners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701528" cy="4351338"/>
          </a:xfrm>
        </p:spPr>
        <p:txBody>
          <a:bodyPr>
            <a:normAutofit/>
          </a:bodyPr>
          <a:lstStyle/>
          <a:p>
            <a:r>
              <a:rPr lang="en-GB" dirty="0" smtClean="0"/>
              <a:t>No changes to operation of BoE</a:t>
            </a:r>
          </a:p>
          <a:p>
            <a:r>
              <a:rPr lang="en-GB" dirty="0" smtClean="0"/>
              <a:t>Board of Examiner deadline is 7</a:t>
            </a:r>
            <a:r>
              <a:rPr lang="en-GB" baseline="30000" dirty="0" smtClean="0"/>
              <a:t>th</a:t>
            </a:r>
            <a:r>
              <a:rPr lang="en-GB" dirty="0" smtClean="0"/>
              <a:t> June 2019</a:t>
            </a:r>
          </a:p>
          <a:p>
            <a:r>
              <a:rPr lang="en-GB" dirty="0" smtClean="0"/>
              <a:t>Results Notification Day is 17</a:t>
            </a:r>
            <a:r>
              <a:rPr lang="en-GB" baseline="30000" dirty="0" smtClean="0"/>
              <a:t>th</a:t>
            </a:r>
            <a:r>
              <a:rPr lang="en-GB" dirty="0" smtClean="0"/>
              <a:t> June 2019</a:t>
            </a:r>
          </a:p>
          <a:p>
            <a:r>
              <a:rPr lang="en-GB" dirty="0" smtClean="0"/>
              <a:t>The reassessment period for referred and deferred students is timetabled for the week prior to graduation, week beginning 1st July 2019, the coursework submission deadline is 5th July 2019. </a:t>
            </a:r>
          </a:p>
          <a:p>
            <a:r>
              <a:rPr lang="en-GB" dirty="0" smtClean="0"/>
              <a:t>Should Boards be allowed to given Dissertations longer period (</a:t>
            </a:r>
            <a:r>
              <a:rPr lang="en-GB" dirty="0" err="1" smtClean="0"/>
              <a:t>i.e</a:t>
            </a:r>
            <a:r>
              <a:rPr lang="en-GB" dirty="0" smtClean="0"/>
              <a:t> to hit MSc final board)? For NATs / New Data Collection required?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29947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July Boards of Examiners Referral requirements and timeline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Marks need to be finalised by the 19</a:t>
            </a:r>
            <a:r>
              <a:rPr lang="en-GB" baseline="30000" dirty="0" smtClean="0"/>
              <a:t>th</a:t>
            </a:r>
            <a:r>
              <a:rPr lang="en-GB" dirty="0" smtClean="0"/>
              <a:t> July</a:t>
            </a:r>
          </a:p>
          <a:p>
            <a:r>
              <a:rPr lang="en-GB" dirty="0" smtClean="0"/>
              <a:t>Board of Examiners deadline is the 25</a:t>
            </a:r>
            <a:r>
              <a:rPr lang="en-GB" baseline="30000" dirty="0" smtClean="0"/>
              <a:t>th</a:t>
            </a:r>
            <a:r>
              <a:rPr lang="en-GB" dirty="0" smtClean="0"/>
              <a:t> July</a:t>
            </a:r>
          </a:p>
          <a:p>
            <a:r>
              <a:rPr lang="en-GB" dirty="0" smtClean="0"/>
              <a:t>Results Notification Day is 31</a:t>
            </a:r>
            <a:r>
              <a:rPr lang="en-GB" baseline="30000" dirty="0" smtClean="0"/>
              <a:t>st</a:t>
            </a:r>
            <a:r>
              <a:rPr lang="en-GB" dirty="0" smtClean="0"/>
              <a:t> July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10 day turnaround from Results notification until reassessment period</a:t>
            </a:r>
          </a:p>
          <a:p>
            <a:endParaRPr lang="en-GB" dirty="0"/>
          </a:p>
          <a:p>
            <a:r>
              <a:rPr lang="en-GB" dirty="0" smtClean="0"/>
              <a:t>Transparency of referral requirements of fundamental importance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17041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5197" y="2193925"/>
            <a:ext cx="10515600" cy="1325563"/>
          </a:xfrm>
        </p:spPr>
        <p:txBody>
          <a:bodyPr/>
          <a:lstStyle/>
          <a:p>
            <a:pPr algn="ctr"/>
            <a:r>
              <a:rPr lang="en-GB" dirty="0" smtClean="0"/>
              <a:t>Questions and Queries?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2685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will we cover today?	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Student Progression </a:t>
            </a:r>
          </a:p>
          <a:p>
            <a:pPr lvl="1"/>
            <a:r>
              <a:rPr lang="en-GB" dirty="0" smtClean="0"/>
              <a:t>Academic Framework (key points)</a:t>
            </a:r>
          </a:p>
          <a:p>
            <a:pPr lvl="1"/>
            <a:endParaRPr lang="en-GB" dirty="0"/>
          </a:p>
          <a:p>
            <a:pPr lvl="1"/>
            <a:r>
              <a:rPr lang="en-GB" dirty="0" smtClean="0"/>
              <a:t>Mark Finalisation and Module Verification (Semester 1 Modules) </a:t>
            </a:r>
          </a:p>
          <a:p>
            <a:pPr lvl="1"/>
            <a:endParaRPr lang="en-GB" dirty="0"/>
          </a:p>
          <a:p>
            <a:pPr lvl="1"/>
            <a:r>
              <a:rPr lang="en-GB" dirty="0" smtClean="0"/>
              <a:t>Personal Tutorial: Assessment Performance</a:t>
            </a:r>
          </a:p>
          <a:p>
            <a:pPr lvl="1"/>
            <a:endParaRPr lang="en-GB" dirty="0"/>
          </a:p>
          <a:p>
            <a:pPr lvl="1"/>
            <a:r>
              <a:rPr lang="en-GB" dirty="0" smtClean="0"/>
              <a:t>Programme Performance Meetings</a:t>
            </a:r>
          </a:p>
          <a:p>
            <a:pPr lvl="1"/>
            <a:endParaRPr lang="en-GB" dirty="0" smtClean="0"/>
          </a:p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Boards of Examiners (standard provision only)	</a:t>
            </a:r>
          </a:p>
          <a:p>
            <a:endParaRPr lang="en-GB" dirty="0" smtClean="0"/>
          </a:p>
          <a:p>
            <a:pPr lvl="1"/>
            <a:r>
              <a:rPr lang="en-GB" dirty="0" smtClean="0"/>
              <a:t>June Boards of Examiners Referral requirements and timeline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July Referral Boards of Examiners</a:t>
            </a:r>
          </a:p>
          <a:p>
            <a:pPr lvl="1"/>
            <a:endParaRPr lang="en-GB" dirty="0"/>
          </a:p>
          <a:p>
            <a:pPr lvl="1"/>
            <a:r>
              <a:rPr lang="en-GB" dirty="0" smtClean="0"/>
              <a:t>Exchange student management</a:t>
            </a:r>
          </a:p>
        </p:txBody>
      </p:sp>
    </p:spTree>
    <p:extLst>
      <p:ext uri="{BB962C8B-B14F-4D97-AF65-F5344CB8AC3E}">
        <p14:creationId xmlns:p14="http://schemas.microsoft.com/office/powerpoint/2010/main" val="995199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Student Progression: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40" y="1825625"/>
            <a:ext cx="10347960" cy="4351338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ttain </a:t>
            </a: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required credit at first </a:t>
            </a:r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attempt (Level Completion or Award)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  <a:defRPr/>
            </a:pP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</a:p>
          <a:p>
            <a:pPr>
              <a:defRPr/>
            </a:pP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attain all required credit at second </a:t>
            </a:r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attempt (Level Completion or Award)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  <a:defRPr/>
            </a:pP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</a:p>
          <a:p>
            <a:pPr>
              <a:defRPr/>
            </a:pP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attain 100 / 96 credits and proceed ‘trailing’ 20 / 24 credits</a:t>
            </a:r>
          </a:p>
          <a:p>
            <a:pPr marL="0" indent="0" algn="ctr">
              <a:buNone/>
              <a:defRPr/>
            </a:pP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</a:p>
          <a:p>
            <a:pPr>
              <a:defRPr/>
            </a:pP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undertake a ‘Final Module Attempt’ *</a:t>
            </a:r>
          </a:p>
          <a:p>
            <a:pPr marL="0" indent="0">
              <a:buNone/>
              <a:defRPr/>
            </a:pPr>
            <a:endParaRPr lang="en-GB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</a:t>
            </a:r>
            <a:r>
              <a:rPr lang="en-GB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entitled to ‘FMA’ if </a:t>
            </a:r>
            <a:r>
              <a:rPr lang="en-GB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 credits </a:t>
            </a:r>
            <a:r>
              <a:rPr lang="en-GB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attained, may be permitted ‘FMA’ by the Board if </a:t>
            </a:r>
            <a:r>
              <a:rPr lang="en-GB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 credits </a:t>
            </a:r>
            <a:r>
              <a:rPr lang="en-GB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</a:t>
            </a:r>
            <a:r>
              <a:rPr lang="en-GB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attained</a:t>
            </a:r>
          </a:p>
          <a:p>
            <a:pPr>
              <a:defRPr/>
            </a:pPr>
            <a:r>
              <a:rPr lang="en-GB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FMA requires attendance</a:t>
            </a:r>
            <a:endParaRPr lang="en-GB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4534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Before Teaching commences on a Module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1213592" cy="4351338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All assessment and reassessment tasks must be internally reviewed and approved by the External Examiner prior to the commencement of teaching.</a:t>
            </a:r>
          </a:p>
          <a:p>
            <a:endParaRPr lang="en-GB" dirty="0" smtClean="0"/>
          </a:p>
          <a:p>
            <a:r>
              <a:rPr lang="en-GB" dirty="0"/>
              <a:t>R</a:t>
            </a:r>
            <a:r>
              <a:rPr lang="en-GB" dirty="0" smtClean="0"/>
              <a:t>eferral </a:t>
            </a:r>
            <a:r>
              <a:rPr lang="en-GB" dirty="0"/>
              <a:t>assessment requirements must be published prior to the delivery of the module via the module </a:t>
            </a:r>
            <a:r>
              <a:rPr lang="en-GB" dirty="0" smtClean="0"/>
              <a:t>guide</a:t>
            </a:r>
          </a:p>
          <a:p>
            <a:endParaRPr lang="en-GB" dirty="0" smtClean="0"/>
          </a:p>
          <a:p>
            <a:r>
              <a:rPr lang="en-GB" dirty="0"/>
              <a:t>Assessment component to be completed (e.g. essay, report, exam). If a single synoptic task is to be completed for the module this must be clearly stated.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4869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Module Mark Verification?</a:t>
            </a:r>
            <a:endParaRPr lang="en-GB" dirty="0"/>
          </a:p>
        </p:txBody>
      </p:sp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1170432" y="1825625"/>
            <a:ext cx="10183368" cy="4351338"/>
          </a:xfrm>
        </p:spPr>
        <p:txBody>
          <a:bodyPr>
            <a:normAutofit/>
          </a:bodyPr>
          <a:lstStyle/>
          <a:p>
            <a:r>
              <a:rPr lang="en-GB" dirty="0" smtClean="0"/>
              <a:t>Mark verification (</a:t>
            </a:r>
            <a:r>
              <a:rPr lang="en-GB" dirty="0" err="1" smtClean="0"/>
              <a:t>WebHub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Completing the Module Verification Tool (MVI) you are confirming:</a:t>
            </a:r>
          </a:p>
          <a:p>
            <a:pPr lvl="2"/>
            <a:r>
              <a:rPr lang="en-GB" dirty="0" smtClean="0"/>
              <a:t>Internal moderation has occurred per the Moderation Policy</a:t>
            </a:r>
          </a:p>
          <a:p>
            <a:pPr lvl="2"/>
            <a:r>
              <a:rPr lang="en-GB" dirty="0" smtClean="0"/>
              <a:t>External Moderation has occurred and is confirmed</a:t>
            </a:r>
          </a:p>
          <a:p>
            <a:pPr lvl="2"/>
            <a:r>
              <a:rPr lang="en-GB" dirty="0" smtClean="0"/>
              <a:t>Module marks are complete and accurate</a:t>
            </a:r>
          </a:p>
          <a:p>
            <a:pPr marL="914400" lvl="2" indent="0">
              <a:buNone/>
            </a:pPr>
            <a:endParaRPr lang="en-GB" dirty="0" smtClean="0"/>
          </a:p>
          <a:p>
            <a:r>
              <a:rPr lang="en-GB" dirty="0" smtClean="0"/>
              <a:t>Following MVI completion and administrative posting of marks, these marks are transferred immediately onto the student transcript</a:t>
            </a:r>
          </a:p>
        </p:txBody>
      </p:sp>
    </p:spTree>
    <p:extLst>
      <p:ext uri="{BB962C8B-B14F-4D97-AF65-F5344CB8AC3E}">
        <p14:creationId xmlns:p14="http://schemas.microsoft.com/office/powerpoint/2010/main" val="1504981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Module Mark Finalisation?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9110472" cy="4351338"/>
          </a:xfrm>
        </p:spPr>
        <p:txBody>
          <a:bodyPr>
            <a:normAutofit/>
          </a:bodyPr>
          <a:lstStyle/>
          <a:p>
            <a:r>
              <a:rPr lang="en-GB" dirty="0" smtClean="0"/>
              <a:t>Mark Finalisation</a:t>
            </a:r>
          </a:p>
          <a:p>
            <a:pPr lvl="1"/>
            <a:r>
              <a:rPr lang="en-GB" dirty="0" smtClean="0"/>
              <a:t>All marks must be finalised, verified (via </a:t>
            </a:r>
            <a:r>
              <a:rPr lang="en-GB" dirty="0" err="1" smtClean="0"/>
              <a:t>WebHub</a:t>
            </a:r>
            <a:r>
              <a:rPr lang="en-GB" dirty="0" smtClean="0"/>
              <a:t>) and entered onto SIS </a:t>
            </a:r>
            <a:r>
              <a:rPr lang="en-GB" dirty="0"/>
              <a:t>b</a:t>
            </a:r>
            <a:r>
              <a:rPr lang="en-GB" dirty="0" smtClean="0"/>
              <a:t>y the ultimate deadline of the 8</a:t>
            </a:r>
            <a:r>
              <a:rPr lang="en-GB" baseline="30000" dirty="0" smtClean="0"/>
              <a:t>th</a:t>
            </a:r>
            <a:r>
              <a:rPr lang="en-GB" dirty="0" smtClean="0"/>
              <a:t> February 2019.</a:t>
            </a:r>
          </a:p>
          <a:p>
            <a:pPr lvl="1"/>
            <a:r>
              <a:rPr lang="en-GB" dirty="0" smtClean="0"/>
              <a:t>Mark verification must be completed prior to this date to provide confirmation that the marks are correct before Administrative staff post marks</a:t>
            </a:r>
          </a:p>
          <a:p>
            <a:pPr lvl="1"/>
            <a:r>
              <a:rPr lang="en-GB" dirty="0" smtClean="0"/>
              <a:t>Mark posting generates student transcripts</a:t>
            </a:r>
          </a:p>
          <a:p>
            <a:pPr lvl="1"/>
            <a:r>
              <a:rPr lang="en-GB" dirty="0" smtClean="0"/>
              <a:t>18</a:t>
            </a:r>
            <a:r>
              <a:rPr lang="en-GB" baseline="30000" dirty="0" smtClean="0"/>
              <a:t>th</a:t>
            </a:r>
            <a:r>
              <a:rPr lang="en-GB" dirty="0" smtClean="0"/>
              <a:t> Feb – All Semester 1 marks available to students</a:t>
            </a:r>
          </a:p>
          <a:p>
            <a:pPr lvl="1"/>
            <a:r>
              <a:rPr lang="en-GB" dirty="0" smtClean="0"/>
              <a:t>All Referral work details </a:t>
            </a:r>
            <a:r>
              <a:rPr lang="en-GB" dirty="0" smtClean="0"/>
              <a:t>Course work </a:t>
            </a:r>
            <a:r>
              <a:rPr lang="en-GB" dirty="0" smtClean="0"/>
              <a:t>specs available on Canvas by 9am on Feb 18th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0347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Personal Tutorial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Students marks are displayed on their online transcript (accessible by LJMU Portal). </a:t>
            </a:r>
          </a:p>
          <a:p>
            <a:endParaRPr lang="en-GB" dirty="0" smtClean="0"/>
          </a:p>
          <a:p>
            <a:r>
              <a:rPr lang="en-GB" dirty="0" smtClean="0"/>
              <a:t>A one to one personal tutorial (with students personal tutor) must be completed by the 8</a:t>
            </a:r>
            <a:r>
              <a:rPr lang="en-GB" baseline="30000" dirty="0" smtClean="0"/>
              <a:t>th</a:t>
            </a:r>
            <a:r>
              <a:rPr lang="en-GB" dirty="0" smtClean="0"/>
              <a:t> March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What can personal tutors see?</a:t>
            </a:r>
          </a:p>
          <a:p>
            <a:endParaRPr lang="en-GB" dirty="0" smtClean="0"/>
          </a:p>
          <a:p>
            <a:r>
              <a:rPr lang="en-GB" dirty="0" smtClean="0"/>
              <a:t>How do personal tutors know the referral requirements- Canvas Module Guide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904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WebHub</a:t>
            </a:r>
            <a:r>
              <a:rPr lang="en-GB" dirty="0" smtClean="0"/>
              <a:t>- Student Transcript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9" y="1781087"/>
            <a:ext cx="11127209" cy="329798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24329" y="5278582"/>
            <a:ext cx="1112720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If they’ve been identified as a personal tutor on SIS, they will have access to the transcript and results statement for their personal tutees.</a:t>
            </a:r>
          </a:p>
          <a:p>
            <a:endParaRPr lang="en-GB" dirty="0"/>
          </a:p>
          <a:p>
            <a:r>
              <a:rPr lang="en-GB" dirty="0"/>
              <a:t>If identified as a programme leader on SIS, they will have access to the transcript and results statement for all students on their programme.</a:t>
            </a:r>
          </a:p>
        </p:txBody>
      </p:sp>
    </p:spTree>
    <p:extLst>
      <p:ext uri="{BB962C8B-B14F-4D97-AF65-F5344CB8AC3E}">
        <p14:creationId xmlns:p14="http://schemas.microsoft.com/office/powerpoint/2010/main" val="3705355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Personal Tutor View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0975" y="3906981"/>
            <a:ext cx="11172825" cy="2269981"/>
          </a:xfrm>
        </p:spPr>
        <p:txBody>
          <a:bodyPr/>
          <a:lstStyle/>
          <a:p>
            <a:r>
              <a:rPr lang="en-GB" dirty="0"/>
              <a:t>Clicking on either ‘Programme Leader Student List’ or ‘Personal Tutor Student List’ tab will expand to show students.  Clicking the results button for any student display a link to the results statement and progress transcript  (if one is available).</a:t>
            </a:r>
          </a:p>
        </p:txBody>
      </p:sp>
      <p:pic>
        <p:nvPicPr>
          <p:cNvPr id="1026" name="Picture 2" descr="image0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" y="1842557"/>
            <a:ext cx="11248787" cy="170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560045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bfe9f29b-3063-4811-a75f-15963b7697ec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4450</TotalTime>
  <Words>838</Words>
  <Application>Microsoft Office PowerPoint</Application>
  <PresentationFormat>Widescreen</PresentationFormat>
  <Paragraphs>98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Managing Student Progression</vt:lpstr>
      <vt:lpstr>What will we cover today? </vt:lpstr>
      <vt:lpstr>Student Progression:</vt:lpstr>
      <vt:lpstr>Before Teaching commences on a Module</vt:lpstr>
      <vt:lpstr>What is Module Mark Verification?</vt:lpstr>
      <vt:lpstr>What is Module Mark Finalisation?</vt:lpstr>
      <vt:lpstr>Personal Tutorial</vt:lpstr>
      <vt:lpstr>WebHub- Student Transcript</vt:lpstr>
      <vt:lpstr>Personal Tutor View</vt:lpstr>
      <vt:lpstr>The New Transcript</vt:lpstr>
      <vt:lpstr>Communication</vt:lpstr>
      <vt:lpstr>Programme Performance Meeting</vt:lpstr>
      <vt:lpstr>Boards of Examiners</vt:lpstr>
      <vt:lpstr> July Boards of Examiners Referral requirements and timeline </vt:lpstr>
      <vt:lpstr>Questions and Queries?</vt:lpstr>
    </vt:vector>
  </TitlesOfParts>
  <Company>Liverpool John Moores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Student Progression</dc:title>
  <dc:creator>Whitfield, Elizabeth</dc:creator>
  <cp:lastModifiedBy>Whitfield, Elizabeth</cp:lastModifiedBy>
  <cp:revision>36</cp:revision>
  <dcterms:created xsi:type="dcterms:W3CDTF">2018-09-10T13:05:21Z</dcterms:created>
  <dcterms:modified xsi:type="dcterms:W3CDTF">2019-03-21T13:20:18Z</dcterms:modified>
</cp:coreProperties>
</file>