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4"/>
  </p:notesMasterIdLst>
  <p:handoutMasterIdLst>
    <p:handoutMasterId r:id="rId55"/>
  </p:handoutMasterIdLst>
  <p:sldIdLst>
    <p:sldId id="258" r:id="rId2"/>
    <p:sldId id="259" r:id="rId3"/>
    <p:sldId id="260" r:id="rId4"/>
    <p:sldId id="261" r:id="rId5"/>
    <p:sldId id="262" r:id="rId6"/>
    <p:sldId id="310" r:id="rId7"/>
    <p:sldId id="309" r:id="rId8"/>
    <p:sldId id="308" r:id="rId9"/>
    <p:sldId id="307" r:id="rId10"/>
    <p:sldId id="306" r:id="rId11"/>
    <p:sldId id="305" r:id="rId12"/>
    <p:sldId id="304" r:id="rId13"/>
    <p:sldId id="303" r:id="rId14"/>
    <p:sldId id="302" r:id="rId15"/>
    <p:sldId id="301" r:id="rId16"/>
    <p:sldId id="293" r:id="rId17"/>
    <p:sldId id="300" r:id="rId18"/>
    <p:sldId id="299" r:id="rId19"/>
    <p:sldId id="298" r:id="rId20"/>
    <p:sldId id="297" r:id="rId21"/>
    <p:sldId id="296" r:id="rId22"/>
    <p:sldId id="295" r:id="rId23"/>
    <p:sldId id="286" r:id="rId24"/>
    <p:sldId id="294" r:id="rId25"/>
    <p:sldId id="292" r:id="rId26"/>
    <p:sldId id="291" r:id="rId27"/>
    <p:sldId id="290" r:id="rId28"/>
    <p:sldId id="289" r:id="rId29"/>
    <p:sldId id="288" r:id="rId30"/>
    <p:sldId id="281" r:id="rId31"/>
    <p:sldId id="287" r:id="rId32"/>
    <p:sldId id="285" r:id="rId33"/>
    <p:sldId id="284" r:id="rId34"/>
    <p:sldId id="283" r:id="rId35"/>
    <p:sldId id="282" r:id="rId36"/>
    <p:sldId id="280" r:id="rId37"/>
    <p:sldId id="279" r:id="rId38"/>
    <p:sldId id="278" r:id="rId39"/>
    <p:sldId id="277" r:id="rId40"/>
    <p:sldId id="276" r:id="rId41"/>
    <p:sldId id="275" r:id="rId42"/>
    <p:sldId id="274" r:id="rId43"/>
    <p:sldId id="273" r:id="rId44"/>
    <p:sldId id="272" r:id="rId45"/>
    <p:sldId id="265" r:id="rId46"/>
    <p:sldId id="266" r:id="rId47"/>
    <p:sldId id="267" r:id="rId48"/>
    <p:sldId id="271" r:id="rId49"/>
    <p:sldId id="270" r:id="rId50"/>
    <p:sldId id="263" r:id="rId51"/>
    <p:sldId id="264" r:id="rId52"/>
    <p:sldId id="269" r:id="rId53"/>
  </p:sldIdLst>
  <p:sldSz cx="12192000" cy="6858000"/>
  <p:notesSz cx="6808788" cy="9940925"/>
  <p:custDataLst>
    <p:tags r:id="rId5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89" autoAdjust="0"/>
    <p:restoredTop sz="94660"/>
  </p:normalViewPr>
  <p:slideViewPr>
    <p:cSldViewPr snapToGrid="0">
      <p:cViewPr varScale="1">
        <p:scale>
          <a:sx n="84" d="100"/>
          <a:sy n="84" d="100"/>
        </p:scale>
        <p:origin x="102" y="6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EF6BFD-29C4-4D78-A0CE-99B2AD0421D7}" type="doc">
      <dgm:prSet loTypeId="urn:microsoft.com/office/officeart/2005/8/layout/pList1" loCatId="picture" qsTypeId="urn:microsoft.com/office/officeart/2005/8/quickstyle/simple1" qsCatId="simple" csTypeId="urn:microsoft.com/office/officeart/2005/8/colors/accent1_2" csCatId="accent1" phldr="1"/>
      <dgm:spPr/>
      <dgm:t>
        <a:bodyPr/>
        <a:lstStyle/>
        <a:p>
          <a:endParaRPr lang="en-GB"/>
        </a:p>
      </dgm:t>
    </dgm:pt>
    <dgm:pt modelId="{C86F229F-1DE3-4EC3-8A74-5AA6547176AA}">
      <dgm:prSet phldrT="[Text]"/>
      <dgm:spPr>
        <a:xfrm>
          <a:off x="3163819" y="2880764"/>
          <a:ext cx="2655707" cy="1077537"/>
        </a:xfrm>
        <a:prstGeom prst="rect">
          <a:avLst/>
        </a:prstGeom>
        <a:noFill/>
        <a:ln>
          <a:noFill/>
        </a:ln>
        <a:effectLst/>
      </dgm:spPr>
      <dgm:t>
        <a:bodyPr/>
        <a:lstStyle/>
        <a:p>
          <a:pPr algn="ctr"/>
          <a:r>
            <a:rPr lang="en-GB" dirty="0">
              <a:solidFill>
                <a:sysClr val="windowText" lastClr="000000">
                  <a:hueOff val="0"/>
                  <a:satOff val="0"/>
                  <a:lumOff val="0"/>
                  <a:alphaOff val="0"/>
                </a:sysClr>
              </a:solidFill>
              <a:latin typeface="Calibri"/>
              <a:ea typeface="+mn-ea"/>
              <a:cs typeface="+mn-cs"/>
            </a:rPr>
            <a:t>Curriculum validation and periodic programme review</a:t>
          </a:r>
        </a:p>
      </dgm:t>
    </dgm:pt>
    <dgm:pt modelId="{A667D17A-0CD2-470B-A79E-DC1D4FEDF599}" type="parTrans" cxnId="{3A8AE747-7300-49D3-B373-83B7EC9902AC}">
      <dgm:prSet/>
      <dgm:spPr/>
      <dgm:t>
        <a:bodyPr/>
        <a:lstStyle/>
        <a:p>
          <a:pPr algn="ctr"/>
          <a:endParaRPr lang="en-GB"/>
        </a:p>
      </dgm:t>
    </dgm:pt>
    <dgm:pt modelId="{62440F90-7BC8-401C-ABEA-5DEAEAD5ABD0}" type="sibTrans" cxnId="{3A8AE747-7300-49D3-B373-83B7EC9902AC}">
      <dgm:prSet/>
      <dgm:spPr/>
      <dgm:t>
        <a:bodyPr/>
        <a:lstStyle/>
        <a:p>
          <a:pPr algn="ctr"/>
          <a:endParaRPr lang="en-GB"/>
        </a:p>
      </dgm:t>
    </dgm:pt>
    <dgm:pt modelId="{644AAD65-CB7E-491A-BB8E-992B769EB80F}">
      <dgm:prSet phldrT="[Text]"/>
      <dgm:spPr>
        <a:xfrm>
          <a:off x="0" y="4507787"/>
          <a:ext cx="2655707" cy="985267"/>
        </a:xfrm>
        <a:prstGeom prst="rect">
          <a:avLst/>
        </a:prstGeom>
        <a:noFill/>
        <a:ln>
          <a:noFill/>
        </a:ln>
        <a:effectLst/>
      </dgm:spPr>
      <dgm:t>
        <a:bodyPr/>
        <a:lstStyle/>
        <a:p>
          <a:pPr algn="ctr"/>
          <a:r>
            <a:rPr lang="en-GB" dirty="0">
              <a:solidFill>
                <a:sysClr val="windowText" lastClr="000000">
                  <a:hueOff val="0"/>
                  <a:satOff val="0"/>
                  <a:lumOff val="0"/>
                  <a:alphaOff val="0"/>
                </a:sysClr>
              </a:solidFill>
              <a:latin typeface="Calibri"/>
              <a:ea typeface="+mn-ea"/>
              <a:cs typeface="+mn-cs"/>
            </a:rPr>
            <a:t>External Examining</a:t>
          </a:r>
        </a:p>
        <a:p>
          <a:pPr algn="ctr"/>
          <a:r>
            <a:rPr lang="en-GB" dirty="0">
              <a:solidFill>
                <a:sysClr val="windowText" lastClr="000000">
                  <a:hueOff val="0"/>
                  <a:satOff val="0"/>
                  <a:lumOff val="0"/>
                  <a:alphaOff val="0"/>
                </a:sysClr>
              </a:solidFill>
              <a:latin typeface="Calibri"/>
              <a:ea typeface="+mn-ea"/>
              <a:cs typeface="+mn-cs"/>
            </a:rPr>
            <a:t>Programme and Module Amendment</a:t>
          </a:r>
        </a:p>
      </dgm:t>
    </dgm:pt>
    <dgm:pt modelId="{967085E9-8876-452B-894E-F85D3C751ACD}" type="parTrans" cxnId="{4F4D8533-DBFF-4B31-8C8F-3AC296CF9845}">
      <dgm:prSet/>
      <dgm:spPr/>
      <dgm:t>
        <a:bodyPr/>
        <a:lstStyle/>
        <a:p>
          <a:pPr algn="ctr"/>
          <a:endParaRPr lang="en-GB"/>
        </a:p>
      </dgm:t>
    </dgm:pt>
    <dgm:pt modelId="{D6DE7E23-8657-4577-9537-6F7309E6CFE0}" type="sibTrans" cxnId="{4F4D8533-DBFF-4B31-8C8F-3AC296CF9845}">
      <dgm:prSet/>
      <dgm:spPr/>
      <dgm:t>
        <a:bodyPr/>
        <a:lstStyle/>
        <a:p>
          <a:pPr algn="ctr"/>
          <a:endParaRPr lang="en-GB"/>
        </a:p>
      </dgm:t>
    </dgm:pt>
    <dgm:pt modelId="{430915EB-7DCC-4907-AB4E-60F90C8D5839}">
      <dgm:prSet phldrT="[Text]"/>
      <dgm:spPr>
        <a:xfrm>
          <a:off x="6191729" y="354163"/>
          <a:ext cx="2655707" cy="985267"/>
        </a:xfrm>
        <a:prstGeom prst="rect">
          <a:avLst/>
        </a:prstGeom>
        <a:noFill/>
        <a:ln>
          <a:noFill/>
        </a:ln>
        <a:effectLst/>
      </dgm:spPr>
      <dgm:t>
        <a:bodyPr/>
        <a:lstStyle/>
        <a:p>
          <a:pPr algn="ctr"/>
          <a:r>
            <a:rPr lang="en-GB" dirty="0">
              <a:solidFill>
                <a:sysClr val="windowText" lastClr="000000">
                  <a:hueOff val="0"/>
                  <a:satOff val="0"/>
                  <a:lumOff val="0"/>
                  <a:alphaOff val="0"/>
                </a:sysClr>
              </a:solidFill>
              <a:latin typeface="Calibri"/>
              <a:ea typeface="+mn-ea"/>
              <a:cs typeface="+mn-cs"/>
            </a:rPr>
            <a:t>CME</a:t>
          </a:r>
        </a:p>
      </dgm:t>
    </dgm:pt>
    <dgm:pt modelId="{CF0C570D-DC47-4C70-A187-37B04B248DD6}" type="parTrans" cxnId="{EF77C8A8-5F35-4C8D-8575-B22FEEE7D394}">
      <dgm:prSet/>
      <dgm:spPr/>
      <dgm:t>
        <a:bodyPr/>
        <a:lstStyle/>
        <a:p>
          <a:pPr algn="ctr"/>
          <a:endParaRPr lang="en-GB"/>
        </a:p>
      </dgm:t>
    </dgm:pt>
    <dgm:pt modelId="{4D3B53D6-BDB1-47FE-BB73-3ACAB0A56CE4}" type="sibTrans" cxnId="{EF77C8A8-5F35-4C8D-8575-B22FEEE7D394}">
      <dgm:prSet/>
      <dgm:spPr/>
      <dgm:t>
        <a:bodyPr/>
        <a:lstStyle/>
        <a:p>
          <a:pPr algn="ctr"/>
          <a:endParaRPr lang="en-GB"/>
        </a:p>
      </dgm:t>
    </dgm:pt>
    <dgm:pt modelId="{715B9B03-BE54-4363-861D-A827B56F9C99}" type="pres">
      <dgm:prSet presAssocID="{6CEF6BFD-29C4-4D78-A0CE-99B2AD0421D7}" presName="Name0" presStyleCnt="0">
        <dgm:presLayoutVars>
          <dgm:dir/>
          <dgm:resizeHandles val="exact"/>
        </dgm:presLayoutVars>
      </dgm:prSet>
      <dgm:spPr/>
      <dgm:t>
        <a:bodyPr/>
        <a:lstStyle/>
        <a:p>
          <a:endParaRPr lang="en-US"/>
        </a:p>
      </dgm:t>
    </dgm:pt>
    <dgm:pt modelId="{159C75A9-3845-4E9A-A423-B7D8451C47B5}" type="pres">
      <dgm:prSet presAssocID="{C86F229F-1DE3-4EC3-8A74-5AA6547176AA}" presName="compNode" presStyleCnt="0"/>
      <dgm:spPr/>
    </dgm:pt>
    <dgm:pt modelId="{55A72957-F2E5-4C8D-A58F-83EE4810821F}" type="pres">
      <dgm:prSet presAssocID="{C86F229F-1DE3-4EC3-8A74-5AA6547176AA}" presName="pictRect" presStyleLbl="node1" presStyleIdx="0" presStyleCnt="3" custLinFactNeighborX="-235" custLinFactNeighborY="59637"/>
      <dgm:spPr>
        <a:xfrm>
          <a:off x="0" y="2641942"/>
          <a:ext cx="2655707" cy="1829782"/>
        </a:xfrm>
        <a:prstGeom prst="roundRect">
          <a:avLst/>
        </a:prstGeom>
        <a:blipFill rotWithShape="1">
          <a:blip xmlns:r="http://schemas.openxmlformats.org/officeDocument/2006/relationships" r:embed="rId1"/>
          <a:stretch>
            <a:fillRect/>
          </a:stretch>
        </a:blipFill>
        <a:ln w="25400" cap="flat" cmpd="sng" algn="ctr">
          <a:solidFill>
            <a:sysClr val="window" lastClr="FFFFFF">
              <a:hueOff val="0"/>
              <a:satOff val="0"/>
              <a:lumOff val="0"/>
              <a:alphaOff val="0"/>
            </a:sysClr>
          </a:solidFill>
          <a:prstDash val="solid"/>
        </a:ln>
        <a:effectLst/>
      </dgm:spPr>
      <dgm:t>
        <a:bodyPr/>
        <a:lstStyle/>
        <a:p>
          <a:endParaRPr lang="en-GB"/>
        </a:p>
      </dgm:t>
    </dgm:pt>
    <dgm:pt modelId="{C7F9659F-5BBD-4A98-8234-9A9DAC901C50}" type="pres">
      <dgm:prSet presAssocID="{C86F229F-1DE3-4EC3-8A74-5AA6547176AA}" presName="textRect" presStyleLbl="revTx" presStyleIdx="0" presStyleCnt="3" custScaleY="109365" custLinFactX="18898" custLinFactNeighborX="100000" custLinFactNeighborY="-46038">
        <dgm:presLayoutVars>
          <dgm:bulletEnabled val="1"/>
        </dgm:presLayoutVars>
      </dgm:prSet>
      <dgm:spPr/>
      <dgm:t>
        <a:bodyPr/>
        <a:lstStyle/>
        <a:p>
          <a:endParaRPr lang="en-US"/>
        </a:p>
      </dgm:t>
    </dgm:pt>
    <dgm:pt modelId="{8CF4617E-05A1-40B1-A23D-A995F9A848B8}" type="pres">
      <dgm:prSet presAssocID="{62440F90-7BC8-401C-ABEA-5DEAEAD5ABD0}" presName="sibTrans" presStyleLbl="sibTrans2D1" presStyleIdx="0" presStyleCnt="0"/>
      <dgm:spPr/>
      <dgm:t>
        <a:bodyPr/>
        <a:lstStyle/>
        <a:p>
          <a:endParaRPr lang="en-US"/>
        </a:p>
      </dgm:t>
    </dgm:pt>
    <dgm:pt modelId="{995ED889-AE2C-4399-9212-3F26DAFDEFC6}" type="pres">
      <dgm:prSet presAssocID="{644AAD65-CB7E-491A-BB8E-992B769EB80F}" presName="compNode" presStyleCnt="0"/>
      <dgm:spPr/>
    </dgm:pt>
    <dgm:pt modelId="{BC58D97B-0424-4B9C-A309-6B5ACD8E4D1D}" type="pres">
      <dgm:prSet presAssocID="{644AAD65-CB7E-491A-BB8E-992B769EB80F}" presName="pictRect" presStyleLbl="node1" presStyleIdx="1" presStyleCnt="3" custScaleY="101640" custLinFactX="12207" custLinFactNeighborX="100000" custLinFactNeighborY="-49199"/>
      <dgm:spPr>
        <a:xfrm>
          <a:off x="5907515" y="666045"/>
          <a:ext cx="2655707" cy="1859790"/>
        </a:xfrm>
        <a:prstGeom prst="roundRect">
          <a:avLst/>
        </a:prstGeom>
        <a:blipFill rotWithShape="1">
          <a:blip xmlns:r="http://schemas.openxmlformats.org/officeDocument/2006/relationships" r:embed="rId2"/>
          <a:stretch>
            <a:fillRect/>
          </a:stretch>
        </a:blipFill>
        <a:ln w="25400" cap="flat" cmpd="sng" algn="ctr">
          <a:solidFill>
            <a:sysClr val="window" lastClr="FFFFFF">
              <a:hueOff val="0"/>
              <a:satOff val="0"/>
              <a:lumOff val="0"/>
              <a:alphaOff val="0"/>
            </a:sysClr>
          </a:solidFill>
          <a:prstDash val="solid"/>
        </a:ln>
        <a:effectLst/>
      </dgm:spPr>
      <dgm:t>
        <a:bodyPr/>
        <a:lstStyle/>
        <a:p>
          <a:endParaRPr lang="en-GB"/>
        </a:p>
      </dgm:t>
    </dgm:pt>
    <dgm:pt modelId="{A62658DC-22B1-4351-8259-B944CB5F78DB}" type="pres">
      <dgm:prSet presAssocID="{644AAD65-CB7E-491A-BB8E-992B769EB80F}" presName="textRect" presStyleLbl="revTx" presStyleIdx="1" presStyleCnt="3" custLinFactX="-10239" custLinFactY="11312" custLinFactNeighborX="-100000" custLinFactNeighborY="100000">
        <dgm:presLayoutVars>
          <dgm:bulletEnabled val="1"/>
        </dgm:presLayoutVars>
      </dgm:prSet>
      <dgm:spPr/>
      <dgm:t>
        <a:bodyPr/>
        <a:lstStyle/>
        <a:p>
          <a:endParaRPr lang="en-US"/>
        </a:p>
      </dgm:t>
    </dgm:pt>
    <dgm:pt modelId="{34CAEA09-68AD-49E9-ADB8-53CC173EE8B0}" type="pres">
      <dgm:prSet presAssocID="{D6DE7E23-8657-4577-9537-6F7309E6CFE0}" presName="sibTrans" presStyleLbl="sibTrans2D1" presStyleIdx="0" presStyleCnt="0"/>
      <dgm:spPr/>
      <dgm:t>
        <a:bodyPr/>
        <a:lstStyle/>
        <a:p>
          <a:endParaRPr lang="en-US"/>
        </a:p>
      </dgm:t>
    </dgm:pt>
    <dgm:pt modelId="{847C1C4C-1447-4478-86DB-8867E3300467}" type="pres">
      <dgm:prSet presAssocID="{430915EB-7DCC-4907-AB4E-60F90C8D5839}" presName="compNode" presStyleCnt="0"/>
      <dgm:spPr/>
    </dgm:pt>
    <dgm:pt modelId="{B79FAD04-7E60-4539-848B-BDAB4CB249F4}" type="pres">
      <dgm:prSet presAssocID="{430915EB-7DCC-4907-AB4E-60F90C8D5839}" presName="pictRect" presStyleLbl="node1" presStyleIdx="2" presStyleCnt="3" custScaleX="112670" custScaleY="128220" custLinFactNeighborX="-11907" custLinFactNeighborY="91462"/>
      <dgm:spPr>
        <a:xfrm>
          <a:off x="5532800" y="3118246"/>
          <a:ext cx="2992185" cy="2346146"/>
        </a:xfrm>
        <a:prstGeom prst="roundRect">
          <a:avLst/>
        </a:prstGeom>
        <a:blipFill rotWithShape="1">
          <a:blip xmlns:r="http://schemas.openxmlformats.org/officeDocument/2006/relationships" r:embed="rId3"/>
          <a:stretch>
            <a:fillRect/>
          </a:stretch>
        </a:blipFill>
        <a:ln w="25400" cap="flat" cmpd="sng" algn="ctr">
          <a:solidFill>
            <a:sysClr val="window" lastClr="FFFFFF">
              <a:hueOff val="0"/>
              <a:satOff val="0"/>
              <a:lumOff val="0"/>
              <a:alphaOff val="0"/>
            </a:sysClr>
          </a:solidFill>
          <a:prstDash val="solid"/>
        </a:ln>
        <a:effectLst/>
      </dgm:spPr>
      <dgm:t>
        <a:bodyPr/>
        <a:lstStyle/>
        <a:p>
          <a:endParaRPr lang="en-GB"/>
        </a:p>
      </dgm:t>
    </dgm:pt>
    <dgm:pt modelId="{7428FE13-5167-4A89-8F88-4D982DCEBD4E}" type="pres">
      <dgm:prSet presAssocID="{430915EB-7DCC-4907-AB4E-60F90C8D5839}" presName="textRect" presStyleLbl="revTx" presStyleIdx="2" presStyleCnt="3" custLinFactY="-122602" custLinFactNeighborX="14014" custLinFactNeighborY="-200000">
        <dgm:presLayoutVars>
          <dgm:bulletEnabled val="1"/>
        </dgm:presLayoutVars>
      </dgm:prSet>
      <dgm:spPr/>
      <dgm:t>
        <a:bodyPr/>
        <a:lstStyle/>
        <a:p>
          <a:endParaRPr lang="en-US"/>
        </a:p>
      </dgm:t>
    </dgm:pt>
  </dgm:ptLst>
  <dgm:cxnLst>
    <dgm:cxn modelId="{0F22472A-DABE-48D7-A411-53BC507FFBD3}" type="presOf" srcId="{430915EB-7DCC-4907-AB4E-60F90C8D5839}" destId="{7428FE13-5167-4A89-8F88-4D982DCEBD4E}" srcOrd="0" destOrd="0" presId="urn:microsoft.com/office/officeart/2005/8/layout/pList1"/>
    <dgm:cxn modelId="{88946695-4089-4E47-A08B-F20AA7E130E4}" type="presOf" srcId="{D6DE7E23-8657-4577-9537-6F7309E6CFE0}" destId="{34CAEA09-68AD-49E9-ADB8-53CC173EE8B0}" srcOrd="0" destOrd="0" presId="urn:microsoft.com/office/officeart/2005/8/layout/pList1"/>
    <dgm:cxn modelId="{EF77C8A8-5F35-4C8D-8575-B22FEEE7D394}" srcId="{6CEF6BFD-29C4-4D78-A0CE-99B2AD0421D7}" destId="{430915EB-7DCC-4907-AB4E-60F90C8D5839}" srcOrd="2" destOrd="0" parTransId="{CF0C570D-DC47-4C70-A187-37B04B248DD6}" sibTransId="{4D3B53D6-BDB1-47FE-BB73-3ACAB0A56CE4}"/>
    <dgm:cxn modelId="{2621301B-95AF-447A-9F4A-82BCBC68CCD0}" type="presOf" srcId="{62440F90-7BC8-401C-ABEA-5DEAEAD5ABD0}" destId="{8CF4617E-05A1-40B1-A23D-A995F9A848B8}" srcOrd="0" destOrd="0" presId="urn:microsoft.com/office/officeart/2005/8/layout/pList1"/>
    <dgm:cxn modelId="{6A6933CC-80B1-46C3-9B52-A33F0CB00E70}" type="presOf" srcId="{C86F229F-1DE3-4EC3-8A74-5AA6547176AA}" destId="{C7F9659F-5BBD-4A98-8234-9A9DAC901C50}" srcOrd="0" destOrd="0" presId="urn:microsoft.com/office/officeart/2005/8/layout/pList1"/>
    <dgm:cxn modelId="{4F4D8533-DBFF-4B31-8C8F-3AC296CF9845}" srcId="{6CEF6BFD-29C4-4D78-A0CE-99B2AD0421D7}" destId="{644AAD65-CB7E-491A-BB8E-992B769EB80F}" srcOrd="1" destOrd="0" parTransId="{967085E9-8876-452B-894E-F85D3C751ACD}" sibTransId="{D6DE7E23-8657-4577-9537-6F7309E6CFE0}"/>
    <dgm:cxn modelId="{855BDD12-4A46-4F93-8B89-2025B0D6F56E}" type="presOf" srcId="{644AAD65-CB7E-491A-BB8E-992B769EB80F}" destId="{A62658DC-22B1-4351-8259-B944CB5F78DB}" srcOrd="0" destOrd="0" presId="urn:microsoft.com/office/officeart/2005/8/layout/pList1"/>
    <dgm:cxn modelId="{FA9C8D40-7719-4CDF-B52B-24979D6C184F}" type="presOf" srcId="{6CEF6BFD-29C4-4D78-A0CE-99B2AD0421D7}" destId="{715B9B03-BE54-4363-861D-A827B56F9C99}" srcOrd="0" destOrd="0" presId="urn:microsoft.com/office/officeart/2005/8/layout/pList1"/>
    <dgm:cxn modelId="{3A8AE747-7300-49D3-B373-83B7EC9902AC}" srcId="{6CEF6BFD-29C4-4D78-A0CE-99B2AD0421D7}" destId="{C86F229F-1DE3-4EC3-8A74-5AA6547176AA}" srcOrd="0" destOrd="0" parTransId="{A667D17A-0CD2-470B-A79E-DC1D4FEDF599}" sibTransId="{62440F90-7BC8-401C-ABEA-5DEAEAD5ABD0}"/>
    <dgm:cxn modelId="{E3EAB147-1834-4036-B72B-8702EF1D0662}" type="presParOf" srcId="{715B9B03-BE54-4363-861D-A827B56F9C99}" destId="{159C75A9-3845-4E9A-A423-B7D8451C47B5}" srcOrd="0" destOrd="0" presId="urn:microsoft.com/office/officeart/2005/8/layout/pList1"/>
    <dgm:cxn modelId="{81A88940-5D28-40A6-9182-75565751844C}" type="presParOf" srcId="{159C75A9-3845-4E9A-A423-B7D8451C47B5}" destId="{55A72957-F2E5-4C8D-A58F-83EE4810821F}" srcOrd="0" destOrd="0" presId="urn:microsoft.com/office/officeart/2005/8/layout/pList1"/>
    <dgm:cxn modelId="{1F00081F-3D18-4ABE-94B8-A7ACAE079E96}" type="presParOf" srcId="{159C75A9-3845-4E9A-A423-B7D8451C47B5}" destId="{C7F9659F-5BBD-4A98-8234-9A9DAC901C50}" srcOrd="1" destOrd="0" presId="urn:microsoft.com/office/officeart/2005/8/layout/pList1"/>
    <dgm:cxn modelId="{AC56BD25-FFC7-4549-A16E-A9577F40E14A}" type="presParOf" srcId="{715B9B03-BE54-4363-861D-A827B56F9C99}" destId="{8CF4617E-05A1-40B1-A23D-A995F9A848B8}" srcOrd="1" destOrd="0" presId="urn:microsoft.com/office/officeart/2005/8/layout/pList1"/>
    <dgm:cxn modelId="{0B0FA2B2-DDF6-47D1-9AB7-387964F54E19}" type="presParOf" srcId="{715B9B03-BE54-4363-861D-A827B56F9C99}" destId="{995ED889-AE2C-4399-9212-3F26DAFDEFC6}" srcOrd="2" destOrd="0" presId="urn:microsoft.com/office/officeart/2005/8/layout/pList1"/>
    <dgm:cxn modelId="{82CAF343-FE52-4C8C-9127-A84C61974AA1}" type="presParOf" srcId="{995ED889-AE2C-4399-9212-3F26DAFDEFC6}" destId="{BC58D97B-0424-4B9C-A309-6B5ACD8E4D1D}" srcOrd="0" destOrd="0" presId="urn:microsoft.com/office/officeart/2005/8/layout/pList1"/>
    <dgm:cxn modelId="{049E72F1-0140-455F-AB63-034A78D7E9BB}" type="presParOf" srcId="{995ED889-AE2C-4399-9212-3F26DAFDEFC6}" destId="{A62658DC-22B1-4351-8259-B944CB5F78DB}" srcOrd="1" destOrd="0" presId="urn:microsoft.com/office/officeart/2005/8/layout/pList1"/>
    <dgm:cxn modelId="{F8D688F1-7342-40DE-B492-B4C54C3A3689}" type="presParOf" srcId="{715B9B03-BE54-4363-861D-A827B56F9C99}" destId="{34CAEA09-68AD-49E9-ADB8-53CC173EE8B0}" srcOrd="3" destOrd="0" presId="urn:microsoft.com/office/officeart/2005/8/layout/pList1"/>
    <dgm:cxn modelId="{62C143F5-A3FA-4669-9DAE-938053D4EEE4}" type="presParOf" srcId="{715B9B03-BE54-4363-861D-A827B56F9C99}" destId="{847C1C4C-1447-4478-86DB-8867E3300467}" srcOrd="4" destOrd="0" presId="urn:microsoft.com/office/officeart/2005/8/layout/pList1"/>
    <dgm:cxn modelId="{52F699B2-D06F-46BD-AEF2-5B8DECBF21BD}" type="presParOf" srcId="{847C1C4C-1447-4478-86DB-8867E3300467}" destId="{B79FAD04-7E60-4539-848B-BDAB4CB249F4}" srcOrd="0" destOrd="0" presId="urn:microsoft.com/office/officeart/2005/8/layout/pList1"/>
    <dgm:cxn modelId="{75887BD7-3434-4891-8A18-787FC372FD62}" type="presParOf" srcId="{847C1C4C-1447-4478-86DB-8867E3300467}" destId="{7428FE13-5167-4A89-8F88-4D982DCEBD4E}" srcOrd="1" destOrd="0" presId="urn:microsoft.com/office/officeart/2005/8/layout/p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A72957-F2E5-4C8D-A58F-83EE4810821F}">
      <dsp:nvSpPr>
        <dsp:cNvPr id="0" name=""/>
        <dsp:cNvSpPr/>
      </dsp:nvSpPr>
      <dsp:spPr>
        <a:xfrm>
          <a:off x="0" y="2641942"/>
          <a:ext cx="2655707" cy="1829782"/>
        </a:xfrm>
        <a:prstGeom prst="roundRect">
          <a:avLst/>
        </a:prstGeom>
        <a:blipFill rotWithShape="1">
          <a:blip xmlns:r="http://schemas.openxmlformats.org/officeDocument/2006/relationships" r:embed="rId1"/>
          <a:stretch>
            <a:fillRect/>
          </a:stretch>
        </a:blip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F9659F-5BBD-4A98-8234-9A9DAC901C50}">
      <dsp:nvSpPr>
        <dsp:cNvPr id="0" name=""/>
        <dsp:cNvSpPr/>
      </dsp:nvSpPr>
      <dsp:spPr>
        <a:xfrm>
          <a:off x="3163819" y="2880764"/>
          <a:ext cx="2655707" cy="1077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0" numCol="1" spcCol="1270" anchor="t" anchorCtr="0">
          <a:noAutofit/>
        </a:bodyPr>
        <a:lstStyle/>
        <a:p>
          <a:pPr lvl="0" algn="ctr" defTabSz="800100">
            <a:lnSpc>
              <a:spcPct val="90000"/>
            </a:lnSpc>
            <a:spcBef>
              <a:spcPct val="0"/>
            </a:spcBef>
            <a:spcAft>
              <a:spcPct val="35000"/>
            </a:spcAft>
          </a:pPr>
          <a:r>
            <a:rPr lang="en-GB" sz="1800" kern="1200" dirty="0">
              <a:solidFill>
                <a:sysClr val="windowText" lastClr="000000">
                  <a:hueOff val="0"/>
                  <a:satOff val="0"/>
                  <a:lumOff val="0"/>
                  <a:alphaOff val="0"/>
                </a:sysClr>
              </a:solidFill>
              <a:latin typeface="Calibri"/>
              <a:ea typeface="+mn-ea"/>
              <a:cs typeface="+mn-cs"/>
            </a:rPr>
            <a:t>Curriculum validation and periodic programme review</a:t>
          </a:r>
        </a:p>
      </dsp:txBody>
      <dsp:txXfrm>
        <a:off x="3163819" y="2880764"/>
        <a:ext cx="2655707" cy="1077537"/>
      </dsp:txXfrm>
    </dsp:sp>
    <dsp:sp modelId="{BC58D97B-0424-4B9C-A309-6B5ACD8E4D1D}">
      <dsp:nvSpPr>
        <dsp:cNvPr id="0" name=""/>
        <dsp:cNvSpPr/>
      </dsp:nvSpPr>
      <dsp:spPr>
        <a:xfrm>
          <a:off x="5907515" y="666045"/>
          <a:ext cx="2655707" cy="1859790"/>
        </a:xfrm>
        <a:prstGeom prst="roundRect">
          <a:avLst/>
        </a:prstGeom>
        <a:blipFill rotWithShape="1">
          <a:blip xmlns:r="http://schemas.openxmlformats.org/officeDocument/2006/relationships" r:embed="rId2"/>
          <a:stretch>
            <a:fillRect/>
          </a:stretch>
        </a:blip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2658DC-22B1-4351-8259-B944CB5F78DB}">
      <dsp:nvSpPr>
        <dsp:cNvPr id="0" name=""/>
        <dsp:cNvSpPr/>
      </dsp:nvSpPr>
      <dsp:spPr>
        <a:xfrm>
          <a:off x="0" y="4507787"/>
          <a:ext cx="2655707" cy="9852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0" numCol="1" spcCol="1270" anchor="t" anchorCtr="0">
          <a:noAutofit/>
        </a:bodyPr>
        <a:lstStyle/>
        <a:p>
          <a:pPr lvl="0" algn="ctr" defTabSz="800100">
            <a:lnSpc>
              <a:spcPct val="90000"/>
            </a:lnSpc>
            <a:spcBef>
              <a:spcPct val="0"/>
            </a:spcBef>
            <a:spcAft>
              <a:spcPct val="35000"/>
            </a:spcAft>
          </a:pPr>
          <a:r>
            <a:rPr lang="en-GB" sz="1800" kern="1200" dirty="0">
              <a:solidFill>
                <a:sysClr val="windowText" lastClr="000000">
                  <a:hueOff val="0"/>
                  <a:satOff val="0"/>
                  <a:lumOff val="0"/>
                  <a:alphaOff val="0"/>
                </a:sysClr>
              </a:solidFill>
              <a:latin typeface="Calibri"/>
              <a:ea typeface="+mn-ea"/>
              <a:cs typeface="+mn-cs"/>
            </a:rPr>
            <a:t>External Examining</a:t>
          </a:r>
        </a:p>
        <a:p>
          <a:pPr lvl="0" algn="ctr" defTabSz="800100">
            <a:lnSpc>
              <a:spcPct val="90000"/>
            </a:lnSpc>
            <a:spcBef>
              <a:spcPct val="0"/>
            </a:spcBef>
            <a:spcAft>
              <a:spcPct val="35000"/>
            </a:spcAft>
          </a:pPr>
          <a:r>
            <a:rPr lang="en-GB" sz="1800" kern="1200" dirty="0">
              <a:solidFill>
                <a:sysClr val="windowText" lastClr="000000">
                  <a:hueOff val="0"/>
                  <a:satOff val="0"/>
                  <a:lumOff val="0"/>
                  <a:alphaOff val="0"/>
                </a:sysClr>
              </a:solidFill>
              <a:latin typeface="Calibri"/>
              <a:ea typeface="+mn-ea"/>
              <a:cs typeface="+mn-cs"/>
            </a:rPr>
            <a:t>Programme and Module Amendment</a:t>
          </a:r>
        </a:p>
      </dsp:txBody>
      <dsp:txXfrm>
        <a:off x="0" y="4507787"/>
        <a:ext cx="2655707" cy="985267"/>
      </dsp:txXfrm>
    </dsp:sp>
    <dsp:sp modelId="{B79FAD04-7E60-4539-848B-BDAB4CB249F4}">
      <dsp:nvSpPr>
        <dsp:cNvPr id="0" name=""/>
        <dsp:cNvSpPr/>
      </dsp:nvSpPr>
      <dsp:spPr>
        <a:xfrm>
          <a:off x="5532800" y="3118246"/>
          <a:ext cx="2992185" cy="2346146"/>
        </a:xfrm>
        <a:prstGeom prst="roundRect">
          <a:avLst/>
        </a:prstGeom>
        <a:blipFill rotWithShape="1">
          <a:blip xmlns:r="http://schemas.openxmlformats.org/officeDocument/2006/relationships" r:embed="rId3"/>
          <a:stretch>
            <a:fillRect/>
          </a:stretch>
        </a:blip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28FE13-5167-4A89-8F88-4D982DCEBD4E}">
      <dsp:nvSpPr>
        <dsp:cNvPr id="0" name=""/>
        <dsp:cNvSpPr/>
      </dsp:nvSpPr>
      <dsp:spPr>
        <a:xfrm>
          <a:off x="6191729" y="354163"/>
          <a:ext cx="2655707" cy="9852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0" numCol="1" spcCol="1270" anchor="t" anchorCtr="0">
          <a:noAutofit/>
        </a:bodyPr>
        <a:lstStyle/>
        <a:p>
          <a:pPr lvl="0" algn="ctr" defTabSz="800100">
            <a:lnSpc>
              <a:spcPct val="90000"/>
            </a:lnSpc>
            <a:spcBef>
              <a:spcPct val="0"/>
            </a:spcBef>
            <a:spcAft>
              <a:spcPct val="35000"/>
            </a:spcAft>
          </a:pPr>
          <a:r>
            <a:rPr lang="en-GB" sz="1800" kern="1200" dirty="0">
              <a:solidFill>
                <a:sysClr val="windowText" lastClr="000000">
                  <a:hueOff val="0"/>
                  <a:satOff val="0"/>
                  <a:lumOff val="0"/>
                  <a:alphaOff val="0"/>
                </a:sysClr>
              </a:solidFill>
              <a:latin typeface="Calibri"/>
              <a:ea typeface="+mn-ea"/>
              <a:cs typeface="+mn-cs"/>
            </a:rPr>
            <a:t>CME</a:t>
          </a:r>
        </a:p>
      </dsp:txBody>
      <dsp:txXfrm>
        <a:off x="6191729" y="354163"/>
        <a:ext cx="2655707" cy="985267"/>
      </dsp:txXfrm>
    </dsp:sp>
  </dsp:spTree>
</dsp:drawing>
</file>

<file path=ppt/diagrams/layout1.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6737" y="0"/>
            <a:ext cx="2950475" cy="498773"/>
          </a:xfrm>
          <a:prstGeom prst="rect">
            <a:avLst/>
          </a:prstGeom>
        </p:spPr>
        <p:txBody>
          <a:bodyPr vert="horz" lIns="91440" tIns="45720" rIns="91440" bIns="45720" rtlCol="0"/>
          <a:lstStyle>
            <a:lvl1pPr algn="r">
              <a:defRPr sz="1200"/>
            </a:lvl1pPr>
          </a:lstStyle>
          <a:p>
            <a:fld id="{B09C58F0-A1A2-4841-BD41-6568E8E16C92}" type="datetimeFigureOut">
              <a:rPr lang="en-GB" smtClean="0"/>
              <a:t>21/03/2019</a:t>
            </a:fld>
            <a:endParaRPr lang="en-GB"/>
          </a:p>
        </p:txBody>
      </p:sp>
      <p:sp>
        <p:nvSpPr>
          <p:cNvPr id="4" name="Footer Placeholder 3"/>
          <p:cNvSpPr>
            <a:spLocks noGrp="1"/>
          </p:cNvSpPr>
          <p:nvPr>
            <p:ph type="ftr" sz="quarter" idx="2"/>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6737" y="9442154"/>
            <a:ext cx="2950475" cy="498772"/>
          </a:xfrm>
          <a:prstGeom prst="rect">
            <a:avLst/>
          </a:prstGeom>
        </p:spPr>
        <p:txBody>
          <a:bodyPr vert="horz" lIns="91440" tIns="45720" rIns="91440" bIns="45720" rtlCol="0" anchor="b"/>
          <a:lstStyle>
            <a:lvl1pPr algn="r">
              <a:defRPr sz="1200"/>
            </a:lvl1pPr>
          </a:lstStyle>
          <a:p>
            <a:fld id="{EFC6DDFB-0B98-475C-990B-E7C63DDC7927}" type="slidenum">
              <a:rPr lang="en-GB" smtClean="0"/>
              <a:t>‹#›</a:t>
            </a:fld>
            <a:endParaRPr lang="en-GB"/>
          </a:p>
        </p:txBody>
      </p:sp>
    </p:spTree>
    <p:extLst>
      <p:ext uri="{BB962C8B-B14F-4D97-AF65-F5344CB8AC3E}">
        <p14:creationId xmlns:p14="http://schemas.microsoft.com/office/powerpoint/2010/main" val="1869361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038" y="0"/>
            <a:ext cx="2951162" cy="498475"/>
          </a:xfrm>
          <a:prstGeom prst="rect">
            <a:avLst/>
          </a:prstGeom>
        </p:spPr>
        <p:txBody>
          <a:bodyPr vert="horz" lIns="91440" tIns="45720" rIns="91440" bIns="45720" rtlCol="0"/>
          <a:lstStyle>
            <a:lvl1pPr algn="r">
              <a:defRPr sz="1200"/>
            </a:lvl1pPr>
          </a:lstStyle>
          <a:p>
            <a:fld id="{AB6C0FF0-176D-4A54-9095-3DA5866A4FDC}" type="datetimeFigureOut">
              <a:rPr lang="en-GB" smtClean="0"/>
              <a:t>21/03/2019</a:t>
            </a:fld>
            <a:endParaRPr lang="en-GB"/>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84725"/>
            <a:ext cx="5446712" cy="391318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2450"/>
            <a:ext cx="2951163"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038" y="9442450"/>
            <a:ext cx="2951162" cy="498475"/>
          </a:xfrm>
          <a:prstGeom prst="rect">
            <a:avLst/>
          </a:prstGeom>
        </p:spPr>
        <p:txBody>
          <a:bodyPr vert="horz" lIns="91440" tIns="45720" rIns="91440" bIns="45720" rtlCol="0" anchor="b"/>
          <a:lstStyle>
            <a:lvl1pPr algn="r">
              <a:defRPr sz="1200"/>
            </a:lvl1pPr>
          </a:lstStyle>
          <a:p>
            <a:fld id="{F7ADB712-76D4-489D-B884-2849C5FFA07A}" type="slidenum">
              <a:rPr lang="en-GB" smtClean="0"/>
              <a:t>‹#›</a:t>
            </a:fld>
            <a:endParaRPr lang="en-GB"/>
          </a:p>
        </p:txBody>
      </p:sp>
    </p:spTree>
    <p:extLst>
      <p:ext uri="{BB962C8B-B14F-4D97-AF65-F5344CB8AC3E}">
        <p14:creationId xmlns:p14="http://schemas.microsoft.com/office/powerpoint/2010/main" val="1507254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471EC53-B779-456F-8725-3E41D77C21F4}" type="datetimeFigureOut">
              <a:rPr lang="en-GB" smtClean="0"/>
              <a:t>21/03/2019</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C04A1CDD-F839-4F54-8E8C-5A857AAD77B3}" type="slidenum">
              <a:rPr lang="en-GB" smtClean="0"/>
              <a:t>‹#›</a:t>
            </a:fld>
            <a:endParaRPr lang="en-GB"/>
          </a:p>
        </p:txBody>
      </p:sp>
    </p:spTree>
    <p:extLst>
      <p:ext uri="{BB962C8B-B14F-4D97-AF65-F5344CB8AC3E}">
        <p14:creationId xmlns:p14="http://schemas.microsoft.com/office/powerpoint/2010/main" val="2781895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471EC53-B779-456F-8725-3E41D77C21F4}" type="datetimeFigureOut">
              <a:rPr lang="en-GB" smtClean="0"/>
              <a:t>21/03/2019</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C04A1CDD-F839-4F54-8E8C-5A857AAD77B3}" type="slidenum">
              <a:rPr lang="en-GB" smtClean="0"/>
              <a:t>‹#›</a:t>
            </a:fld>
            <a:endParaRPr lang="en-GB"/>
          </a:p>
        </p:txBody>
      </p:sp>
    </p:spTree>
    <p:extLst>
      <p:ext uri="{BB962C8B-B14F-4D97-AF65-F5344CB8AC3E}">
        <p14:creationId xmlns:p14="http://schemas.microsoft.com/office/powerpoint/2010/main" val="537621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471EC53-B779-456F-8725-3E41D77C21F4}" type="datetimeFigureOut">
              <a:rPr lang="en-GB" smtClean="0"/>
              <a:t>21/03/2019</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C04A1CDD-F839-4F54-8E8C-5A857AAD77B3}" type="slidenum">
              <a:rPr lang="en-GB" smtClean="0"/>
              <a:t>‹#›</a:t>
            </a:fld>
            <a:endParaRPr lang="en-GB"/>
          </a:p>
        </p:txBody>
      </p:sp>
    </p:spTree>
    <p:extLst>
      <p:ext uri="{BB962C8B-B14F-4D97-AF65-F5344CB8AC3E}">
        <p14:creationId xmlns:p14="http://schemas.microsoft.com/office/powerpoint/2010/main" val="906473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471EC53-B779-456F-8725-3E41D77C21F4}" type="datetimeFigureOut">
              <a:rPr lang="en-GB" smtClean="0"/>
              <a:t>21/03/2019</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C04A1CDD-F839-4F54-8E8C-5A857AAD77B3}" type="slidenum">
              <a:rPr lang="en-GB" smtClean="0"/>
              <a:t>‹#›</a:t>
            </a:fld>
            <a:endParaRPr lang="en-GB"/>
          </a:p>
        </p:txBody>
      </p:sp>
    </p:spTree>
    <p:extLst>
      <p:ext uri="{BB962C8B-B14F-4D97-AF65-F5344CB8AC3E}">
        <p14:creationId xmlns:p14="http://schemas.microsoft.com/office/powerpoint/2010/main" val="957670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471EC53-B779-456F-8725-3E41D77C21F4}" type="datetimeFigureOut">
              <a:rPr lang="en-GB" smtClean="0"/>
              <a:t>21/03/2019</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C04A1CDD-F839-4F54-8E8C-5A857AAD77B3}" type="slidenum">
              <a:rPr lang="en-GB" smtClean="0"/>
              <a:t>‹#›</a:t>
            </a:fld>
            <a:endParaRPr lang="en-GB"/>
          </a:p>
        </p:txBody>
      </p:sp>
    </p:spTree>
    <p:extLst>
      <p:ext uri="{BB962C8B-B14F-4D97-AF65-F5344CB8AC3E}">
        <p14:creationId xmlns:p14="http://schemas.microsoft.com/office/powerpoint/2010/main" val="3025977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471EC53-B779-456F-8725-3E41D77C21F4}" type="datetimeFigureOut">
              <a:rPr lang="en-GB" smtClean="0"/>
              <a:t>21/03/2019</a:t>
            </a:fld>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C04A1CDD-F839-4F54-8E8C-5A857AAD77B3}" type="slidenum">
              <a:rPr lang="en-GB" smtClean="0"/>
              <a:t>‹#›</a:t>
            </a:fld>
            <a:endParaRPr lang="en-GB"/>
          </a:p>
        </p:txBody>
      </p:sp>
    </p:spTree>
    <p:extLst>
      <p:ext uri="{BB962C8B-B14F-4D97-AF65-F5344CB8AC3E}">
        <p14:creationId xmlns:p14="http://schemas.microsoft.com/office/powerpoint/2010/main" val="9616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3471EC53-B779-456F-8725-3E41D77C21F4}" type="datetimeFigureOut">
              <a:rPr lang="en-GB" smtClean="0"/>
              <a:t>21/03/2019</a:t>
            </a:fld>
            <a:endParaRPr lang="en-GB"/>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C04A1CDD-F839-4F54-8E8C-5A857AAD77B3}" type="slidenum">
              <a:rPr lang="en-GB" smtClean="0"/>
              <a:t>‹#›</a:t>
            </a:fld>
            <a:endParaRPr lang="en-GB"/>
          </a:p>
        </p:txBody>
      </p:sp>
    </p:spTree>
    <p:extLst>
      <p:ext uri="{BB962C8B-B14F-4D97-AF65-F5344CB8AC3E}">
        <p14:creationId xmlns:p14="http://schemas.microsoft.com/office/powerpoint/2010/main" val="348518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3471EC53-B779-456F-8725-3E41D77C21F4}" type="datetimeFigureOut">
              <a:rPr lang="en-GB" smtClean="0"/>
              <a:t>21/03/2019</a:t>
            </a:fld>
            <a:endParaRPr lang="en-GB"/>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C04A1CDD-F839-4F54-8E8C-5A857AAD77B3}" type="slidenum">
              <a:rPr lang="en-GB" smtClean="0"/>
              <a:t>‹#›</a:t>
            </a:fld>
            <a:endParaRPr lang="en-GB"/>
          </a:p>
        </p:txBody>
      </p:sp>
    </p:spTree>
    <p:extLst>
      <p:ext uri="{BB962C8B-B14F-4D97-AF65-F5344CB8AC3E}">
        <p14:creationId xmlns:p14="http://schemas.microsoft.com/office/powerpoint/2010/main" val="446979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3471EC53-B779-456F-8725-3E41D77C21F4}" type="datetimeFigureOut">
              <a:rPr lang="en-GB" smtClean="0"/>
              <a:t>21/03/2019</a:t>
            </a:fld>
            <a:endParaRPr lang="en-GB"/>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C04A1CDD-F839-4F54-8E8C-5A857AAD77B3}" type="slidenum">
              <a:rPr lang="en-GB" smtClean="0"/>
              <a:t>‹#›</a:t>
            </a:fld>
            <a:endParaRPr lang="en-GB"/>
          </a:p>
        </p:txBody>
      </p:sp>
    </p:spTree>
    <p:extLst>
      <p:ext uri="{BB962C8B-B14F-4D97-AF65-F5344CB8AC3E}">
        <p14:creationId xmlns:p14="http://schemas.microsoft.com/office/powerpoint/2010/main" val="3293507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471EC53-B779-456F-8725-3E41D77C21F4}" type="datetimeFigureOut">
              <a:rPr lang="en-GB" smtClean="0"/>
              <a:t>21/03/2019</a:t>
            </a:fld>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C04A1CDD-F839-4F54-8E8C-5A857AAD77B3}" type="slidenum">
              <a:rPr lang="en-GB" smtClean="0"/>
              <a:t>‹#›</a:t>
            </a:fld>
            <a:endParaRPr lang="en-GB"/>
          </a:p>
        </p:txBody>
      </p:sp>
    </p:spTree>
    <p:extLst>
      <p:ext uri="{BB962C8B-B14F-4D97-AF65-F5344CB8AC3E}">
        <p14:creationId xmlns:p14="http://schemas.microsoft.com/office/powerpoint/2010/main" val="2964401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471EC53-B779-456F-8725-3E41D77C21F4}" type="datetimeFigureOut">
              <a:rPr lang="en-GB" smtClean="0"/>
              <a:t>21/03/2019</a:t>
            </a:fld>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C04A1CDD-F839-4F54-8E8C-5A857AAD77B3}" type="slidenum">
              <a:rPr lang="en-GB" smtClean="0"/>
              <a:t>‹#›</a:t>
            </a:fld>
            <a:endParaRPr lang="en-GB"/>
          </a:p>
        </p:txBody>
      </p:sp>
    </p:spTree>
    <p:extLst>
      <p:ext uri="{BB962C8B-B14F-4D97-AF65-F5344CB8AC3E}">
        <p14:creationId xmlns:p14="http://schemas.microsoft.com/office/powerpoint/2010/main" val="3163104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
            <a:ext cx="12192000" cy="1095555"/>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userDrawn="1"/>
        </p:nvSpPr>
        <p:spPr>
          <a:xfrm>
            <a:off x="0" y="6486525"/>
            <a:ext cx="12192000" cy="37147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08939" y="99300"/>
            <a:ext cx="2655277" cy="910142"/>
          </a:xfrm>
          <a:prstGeom prst="rect">
            <a:avLst/>
          </a:prstGeom>
        </p:spPr>
      </p:pic>
      <p:sp>
        <p:nvSpPr>
          <p:cNvPr id="10" name="TextBox 9"/>
          <p:cNvSpPr txBox="1"/>
          <p:nvPr userDrawn="1"/>
        </p:nvSpPr>
        <p:spPr>
          <a:xfrm>
            <a:off x="152409" y="6457890"/>
            <a:ext cx="1519982" cy="400110"/>
          </a:xfrm>
          <a:prstGeom prst="rect">
            <a:avLst/>
          </a:prstGeom>
          <a:noFill/>
        </p:spPr>
        <p:txBody>
          <a:bodyPr wrap="square" rtlCol="0">
            <a:spAutoFit/>
          </a:bodyPr>
          <a:lstStyle/>
          <a:p>
            <a:pPr algn="ctr"/>
            <a:r>
              <a:rPr lang="en-GB" sz="2000" b="1" dirty="0" smtClean="0">
                <a:solidFill>
                  <a:schemeClr val="bg1"/>
                </a:solidFill>
              </a:rPr>
              <a:t>ljmu.ac.uk</a:t>
            </a:r>
            <a:endParaRPr lang="en-GB" sz="800" dirty="0">
              <a:solidFill>
                <a:schemeClr val="bg1"/>
              </a:solidFill>
            </a:endParaRPr>
          </a:p>
        </p:txBody>
      </p:sp>
    </p:spTree>
    <p:extLst>
      <p:ext uri="{BB962C8B-B14F-4D97-AF65-F5344CB8AC3E}">
        <p14:creationId xmlns:p14="http://schemas.microsoft.com/office/powerpoint/2010/main" val="13237286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ljmu.ac.uk/about-us/public-information/academic-quality-and-regulations/academic-qualit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www.ljmu.ac.uk/about-us/public-information/academic-quality-and-regulations/academic-partnerships" TargetMode="External"/><Relationship Id="rId2" Type="http://schemas.openxmlformats.org/officeDocument/2006/relationships/hyperlink" Target="https://www.ljmu.ac.uk/about-us/public-information/academic-quality-and-regulations/academic-qualit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ljmu.ac.uk/about-us/public-information/academic-quality-and-regulation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486525"/>
            <a:ext cx="12192000" cy="37147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8939" y="99300"/>
            <a:ext cx="2655277" cy="910142"/>
          </a:xfrm>
          <a:prstGeom prst="rect">
            <a:avLst/>
          </a:prstGeom>
        </p:spPr>
      </p:pic>
      <p:sp>
        <p:nvSpPr>
          <p:cNvPr id="10" name="TextBox 9"/>
          <p:cNvSpPr txBox="1"/>
          <p:nvPr/>
        </p:nvSpPr>
        <p:spPr>
          <a:xfrm>
            <a:off x="152409" y="6457890"/>
            <a:ext cx="1519982" cy="400110"/>
          </a:xfrm>
          <a:prstGeom prst="rect">
            <a:avLst/>
          </a:prstGeom>
          <a:noFill/>
        </p:spPr>
        <p:txBody>
          <a:bodyPr wrap="square" rtlCol="0">
            <a:spAutoFit/>
          </a:bodyPr>
          <a:lstStyle/>
          <a:p>
            <a:pPr algn="ctr"/>
            <a:r>
              <a:rPr lang="en-GB" sz="2000" b="1" dirty="0" smtClean="0">
                <a:solidFill>
                  <a:schemeClr val="bg1"/>
                </a:solidFill>
              </a:rPr>
              <a:t>ljmu.ac.uk</a:t>
            </a:r>
            <a:endParaRPr lang="en-GB" sz="800" dirty="0">
              <a:solidFill>
                <a:schemeClr val="bg1"/>
              </a:solidFill>
            </a:endParaRPr>
          </a:p>
        </p:txBody>
      </p:sp>
      <p:sp>
        <p:nvSpPr>
          <p:cNvPr id="8" name="Title 1"/>
          <p:cNvSpPr txBox="1">
            <a:spLocks/>
          </p:cNvSpPr>
          <p:nvPr/>
        </p:nvSpPr>
        <p:spPr>
          <a:xfrm>
            <a:off x="1672391" y="1839248"/>
            <a:ext cx="8538409" cy="31496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2800" b="1" dirty="0" smtClean="0">
                <a:solidFill>
                  <a:srgbClr val="002060"/>
                </a:solidFill>
                <a:latin typeface="Arial" panose="020B0604020202020204" pitchFamily="34" charset="0"/>
                <a:ea typeface="ＭＳ Ｐゴシック" panose="020B0600070205080204" pitchFamily="34" charset="-128"/>
                <a:cs typeface="Arial" panose="020B0604020202020204" pitchFamily="34" charset="0"/>
              </a:rPr>
              <a:t>University Framework for Quality and Standards</a:t>
            </a:r>
            <a:br>
              <a:rPr lang="en-GB" altLang="en-US" sz="2800" b="1" dirty="0" smtClean="0">
                <a:solidFill>
                  <a:srgbClr val="002060"/>
                </a:solidFill>
                <a:latin typeface="Arial" panose="020B0604020202020204" pitchFamily="34" charset="0"/>
                <a:ea typeface="ＭＳ Ｐゴシック" panose="020B0600070205080204" pitchFamily="34" charset="-128"/>
                <a:cs typeface="Arial" panose="020B0604020202020204" pitchFamily="34" charset="0"/>
              </a:rPr>
            </a:br>
            <a:r>
              <a:rPr lang="en-GB" altLang="en-US" sz="2800" b="1" dirty="0" smtClean="0">
                <a:solidFill>
                  <a:srgbClr val="002060"/>
                </a:solidFill>
                <a:latin typeface="Arial" panose="020B0604020202020204" pitchFamily="34" charset="0"/>
                <a:ea typeface="ＭＳ Ｐゴシック" panose="020B0600070205080204" pitchFamily="34" charset="-128"/>
                <a:cs typeface="Arial" panose="020B0604020202020204" pitchFamily="34" charset="0"/>
              </a:rPr>
              <a:t/>
            </a:r>
            <a:br>
              <a:rPr lang="en-GB" altLang="en-US" sz="2800" b="1" dirty="0" smtClean="0">
                <a:solidFill>
                  <a:srgbClr val="002060"/>
                </a:solidFill>
                <a:latin typeface="Arial" panose="020B0604020202020204" pitchFamily="34" charset="0"/>
                <a:ea typeface="ＭＳ Ｐゴシック" panose="020B0600070205080204" pitchFamily="34" charset="-128"/>
                <a:cs typeface="Arial" panose="020B0604020202020204" pitchFamily="34" charset="0"/>
              </a:rPr>
            </a:br>
            <a:r>
              <a:rPr lang="en-GB" altLang="en-US" sz="2800" b="1" dirty="0" smtClean="0">
                <a:solidFill>
                  <a:srgbClr val="002060"/>
                </a:solidFill>
                <a:latin typeface="Arial" panose="020B0604020202020204" pitchFamily="34" charset="0"/>
                <a:ea typeface="ＭＳ Ｐゴシック" panose="020B0600070205080204" pitchFamily="34" charset="-128"/>
                <a:cs typeface="Arial" panose="020B0604020202020204" pitchFamily="34" charset="0"/>
              </a:rPr>
              <a:t>Academic Registry</a:t>
            </a:r>
            <a:br>
              <a:rPr lang="en-GB" altLang="en-US" sz="2800" b="1" dirty="0" smtClean="0">
                <a:solidFill>
                  <a:srgbClr val="002060"/>
                </a:solidFill>
                <a:latin typeface="Arial" panose="020B0604020202020204" pitchFamily="34" charset="0"/>
                <a:ea typeface="ＭＳ Ｐゴシック" panose="020B0600070205080204" pitchFamily="34" charset="-128"/>
                <a:cs typeface="Arial" panose="020B0604020202020204" pitchFamily="34" charset="0"/>
              </a:rPr>
            </a:br>
            <a:r>
              <a:rPr lang="en-GB" altLang="en-US" sz="2800" b="1" dirty="0" smtClean="0">
                <a:solidFill>
                  <a:srgbClr val="002060"/>
                </a:solidFill>
                <a:latin typeface="Arial" panose="020B0604020202020204" pitchFamily="34" charset="0"/>
                <a:ea typeface="ＭＳ Ｐゴシック" panose="020B0600070205080204" pitchFamily="34" charset="-128"/>
                <a:cs typeface="Arial" panose="020B0604020202020204" pitchFamily="34" charset="0"/>
              </a:rPr>
              <a:t/>
            </a:r>
            <a:br>
              <a:rPr lang="en-GB" altLang="en-US" sz="2800" b="1" dirty="0" smtClean="0">
                <a:solidFill>
                  <a:srgbClr val="002060"/>
                </a:solidFill>
                <a:latin typeface="Arial" panose="020B0604020202020204" pitchFamily="34" charset="0"/>
                <a:ea typeface="ＭＳ Ｐゴシック" panose="020B0600070205080204" pitchFamily="34" charset="-128"/>
                <a:cs typeface="Arial" panose="020B0604020202020204" pitchFamily="34" charset="0"/>
              </a:rPr>
            </a:br>
            <a:endParaRPr lang="en-GB" altLang="en-US" sz="2800" b="1" dirty="0" smtClean="0">
              <a:solidFill>
                <a:srgbClr val="002060"/>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0951105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714500" y="146716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External Examiners and GDPR</a:t>
            </a:r>
            <a:endPar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2"/>
          <p:cNvSpPr txBox="1">
            <a:spLocks/>
          </p:cNvSpPr>
          <p:nvPr/>
        </p:nvSpPr>
        <p:spPr bwMode="auto">
          <a:xfrm>
            <a:off x="1714500" y="219741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The University now has a Privacy Notice summarising for External Examiners how their personal information will be collected, stored and processed (available at </a:t>
            </a: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hlinkClick r:id="rId2"/>
              </a:rPr>
              <a:t>https://www.ljmu.ac.uk/about-us/public-information/academic-quality-and-regulations/academic-quality</a:t>
            </a: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Programme Leaders should share the Privacy Notice with nominees as part of the initial stages of the nomination process.</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The Privacy Notice will also be provided, by Academic Registry, to External Examiners at the conclusion of the nomination process.  </a:t>
            </a:r>
            <a:endParaRPr kumimoji="0" lang="en-GB" sz="2000" b="0" i="0" u="none" strike="noStrike" kern="1200" cap="none" spc="0" normalizeH="0" baseline="0" noProof="0" dirty="0">
              <a:ln>
                <a:noFill/>
              </a:ln>
              <a:solidFill>
                <a:srgbClr val="001A52"/>
              </a:solidFill>
              <a:effectLst/>
              <a:uLnTx/>
              <a:uFillTx/>
              <a:latin typeface="Arial"/>
              <a:ea typeface="ＭＳ Ｐゴシック" charset="0"/>
              <a:cs typeface="Arial"/>
            </a:endParaRPr>
          </a:p>
        </p:txBody>
      </p:sp>
    </p:spTree>
    <p:extLst>
      <p:ext uri="{BB962C8B-B14F-4D97-AF65-F5344CB8AC3E}">
        <p14:creationId xmlns:p14="http://schemas.microsoft.com/office/powerpoint/2010/main" val="2691612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908810" y="145573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External Examiners and Students</a:t>
            </a:r>
            <a:endPar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2"/>
          <p:cNvSpPr txBox="1">
            <a:spLocks/>
          </p:cNvSpPr>
          <p:nvPr/>
        </p:nvSpPr>
        <p:spPr bwMode="auto">
          <a:xfrm>
            <a:off x="1908810" y="218598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800" b="0" i="0" u="none" strike="noStrike" kern="1200" cap="none" spc="0" normalizeH="0" baseline="0" noProof="0" smtClean="0">
                <a:ln>
                  <a:noFill/>
                </a:ln>
                <a:solidFill>
                  <a:srgbClr val="001A52"/>
                </a:solidFill>
                <a:effectLst/>
                <a:uLnTx/>
                <a:uFillTx/>
                <a:latin typeface="Arial"/>
                <a:ea typeface="ＭＳ Ｐゴシック" charset="0"/>
                <a:cs typeface="Arial"/>
              </a:rPr>
              <a:t>All External Examiners should be offered the opportunity to meet with students at least once each academic year.</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28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800" b="0" i="0" u="none" strike="noStrike" kern="1200" cap="none" spc="0" normalizeH="0" baseline="0" noProof="0" smtClean="0">
                <a:ln>
                  <a:noFill/>
                </a:ln>
                <a:solidFill>
                  <a:srgbClr val="001A52"/>
                </a:solidFill>
                <a:effectLst/>
                <a:uLnTx/>
                <a:uFillTx/>
                <a:latin typeface="Arial"/>
                <a:ea typeface="ＭＳ Ｐゴシック" charset="0"/>
                <a:cs typeface="Arial"/>
              </a:rPr>
              <a:t>All External Examiners are asked to commit to meeting with students at least once during their four-year appointment. </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sz="2400" b="0" i="0" u="none" strike="noStrike" kern="1200" cap="none" spc="0" normalizeH="0" baseline="0" noProof="0" dirty="0">
              <a:ln>
                <a:noFill/>
              </a:ln>
              <a:solidFill>
                <a:srgbClr val="001A52"/>
              </a:solidFill>
              <a:effectLst/>
              <a:uLnTx/>
              <a:uFillTx/>
              <a:latin typeface="Arial"/>
              <a:ea typeface="ＭＳ Ｐゴシック" charset="0"/>
              <a:cs typeface="Arial"/>
            </a:endParaRPr>
          </a:p>
        </p:txBody>
      </p:sp>
    </p:spTree>
    <p:extLst>
      <p:ext uri="{BB962C8B-B14F-4D97-AF65-F5344CB8AC3E}">
        <p14:creationId xmlns:p14="http://schemas.microsoft.com/office/powerpoint/2010/main" val="32597453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885950" y="126142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External Examiners and Students</a:t>
            </a:r>
          </a:p>
        </p:txBody>
      </p:sp>
      <p:sp>
        <p:nvSpPr>
          <p:cNvPr id="5" name="Content Placeholder 2"/>
          <p:cNvSpPr txBox="1">
            <a:spLocks/>
          </p:cNvSpPr>
          <p:nvPr/>
        </p:nvSpPr>
        <p:spPr bwMode="auto">
          <a:xfrm>
            <a:off x="1885950" y="199167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altLang="en-US" sz="2400" smtClean="0">
                <a:latin typeface="Arial" panose="020B0604020202020204" pitchFamily="34" charset="0"/>
                <a:ea typeface="ＭＳ Ｐゴシック" panose="020B0600070205080204" pitchFamily="34" charset="-128"/>
                <a:cs typeface="Arial" panose="020B0604020202020204" pitchFamily="34" charset="0"/>
              </a:rPr>
              <a:t>Where physical meetings aren’t possible (e.g. overseas collaborative programmes), other mechanisms can be used e.g. Skype.</a:t>
            </a:r>
            <a:endParaRPr lang="en-GB" altLang="en-US" sz="2400" dirty="0" smtClean="0">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2767314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9863" y="3141028"/>
            <a:ext cx="1273175"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2"/>
          <p:cNvSpPr txBox="1">
            <a:spLocks/>
          </p:cNvSpPr>
          <p:nvPr/>
        </p:nvSpPr>
        <p:spPr bwMode="auto">
          <a:xfrm>
            <a:off x="1771650" y="1331278"/>
            <a:ext cx="8229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b="1" smtClean="0">
                <a:latin typeface="Arial" panose="020B0604020202020204" pitchFamily="34" charset="0"/>
                <a:ea typeface="ＭＳ Ｐゴシック" panose="020B0600070205080204" pitchFamily="34" charset="-128"/>
                <a:cs typeface="Arial" panose="020B0604020202020204" pitchFamily="34" charset="0"/>
              </a:rPr>
              <a:t>Questions / Clarification?</a:t>
            </a:r>
            <a:endParaRPr lang="en-GB" altLang="en-US" dirty="0" smtClean="0">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6689875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bwMode="auto">
          <a:xfrm>
            <a:off x="2057400" y="1507173"/>
            <a:ext cx="7772400" cy="280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5400" b="1" smtClean="0">
                <a:latin typeface="Arial" panose="020B0604020202020204" pitchFamily="34" charset="0"/>
                <a:ea typeface="ＭＳ Ｐゴシック" panose="020B0600070205080204" pitchFamily="34" charset="-128"/>
                <a:cs typeface="Arial" panose="020B0604020202020204" pitchFamily="34" charset="0"/>
              </a:rPr>
              <a:t>Validation and</a:t>
            </a:r>
            <a:br>
              <a:rPr lang="en-GB" altLang="en-US" sz="5400" b="1" smtClean="0">
                <a:latin typeface="Arial" panose="020B0604020202020204" pitchFamily="34" charset="0"/>
                <a:ea typeface="ＭＳ Ｐゴシック" panose="020B0600070205080204" pitchFamily="34" charset="-128"/>
                <a:cs typeface="Arial" panose="020B0604020202020204" pitchFamily="34" charset="0"/>
              </a:rPr>
            </a:br>
            <a:r>
              <a:rPr lang="en-GB" altLang="en-US" sz="5400" b="1" smtClean="0">
                <a:latin typeface="Arial" panose="020B0604020202020204" pitchFamily="34" charset="0"/>
                <a:ea typeface="ＭＳ Ｐゴシック" panose="020B0600070205080204" pitchFamily="34" charset="-128"/>
                <a:cs typeface="Arial" panose="020B0604020202020204" pitchFamily="34" charset="0"/>
              </a:rPr>
              <a:t>Periodic Programme Review</a:t>
            </a:r>
          </a:p>
        </p:txBody>
      </p:sp>
    </p:spTree>
    <p:extLst>
      <p:ext uri="{BB962C8B-B14F-4D97-AF65-F5344CB8AC3E}">
        <p14:creationId xmlns:p14="http://schemas.microsoft.com/office/powerpoint/2010/main" val="9191166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748790" y="128428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rPr>
              <a:t>Process stages</a:t>
            </a:r>
          </a:p>
        </p:txBody>
      </p:sp>
      <p:sp>
        <p:nvSpPr>
          <p:cNvPr id="5" name="Content Placeholder 2"/>
          <p:cNvSpPr txBox="1">
            <a:spLocks/>
          </p:cNvSpPr>
          <p:nvPr/>
        </p:nvSpPr>
        <p:spPr bwMode="auto">
          <a:xfrm>
            <a:off x="1748790" y="201453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altLang="en-US" sz="2000" b="1" smtClean="0">
                <a:latin typeface="Arial" panose="020B0604020202020204" pitchFamily="34" charset="0"/>
                <a:ea typeface="ＭＳ Ｐゴシック" panose="020B0600070205080204" pitchFamily="34" charset="-128"/>
                <a:cs typeface="Arial" panose="020B0604020202020204" pitchFamily="34" charset="0"/>
              </a:rPr>
              <a:t>Planning meeting </a:t>
            </a: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 Organised by Academic Registry.  For collaborative programmes, this must be attended by the partner.  Sets a schedule of agreed activities and timescales</a:t>
            </a:r>
            <a:r>
              <a:rPr lang="en-GB" altLang="en-US" sz="2000" i="1" smtClean="0">
                <a:latin typeface="Arial" panose="020B0604020202020204" pitchFamily="34" charset="0"/>
                <a:ea typeface="ＭＳ Ｐゴシック" panose="020B0600070205080204" pitchFamily="34" charset="-128"/>
                <a:cs typeface="Arial" panose="020B0604020202020204" pitchFamily="34" charset="0"/>
              </a:rPr>
              <a:t>. </a:t>
            </a:r>
          </a:p>
          <a:p>
            <a:endParaRPr lang="en-GB" altLang="en-US" sz="2000" b="1"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b="1" smtClean="0">
                <a:latin typeface="Arial" panose="020B0604020202020204" pitchFamily="34" charset="0"/>
                <a:ea typeface="ＭＳ Ｐゴシック" panose="020B0600070205080204" pitchFamily="34" charset="-128"/>
                <a:cs typeface="Arial" panose="020B0604020202020204" pitchFamily="34" charset="0"/>
              </a:rPr>
              <a:t>Pre-validation/review</a:t>
            </a: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 – Organised by Academic Registry.  A critical review of the draft submission by the Director of School/Head of Department, Faculty Registrar and Event Officer</a:t>
            </a:r>
            <a:r>
              <a:rPr lang="en-GB" altLang="en-US" sz="2000" i="1" smtClean="0">
                <a:latin typeface="Arial" panose="020B0604020202020204" pitchFamily="34" charset="0"/>
                <a:ea typeface="ＭＳ Ｐゴシック" panose="020B0600070205080204" pitchFamily="34" charset="-128"/>
                <a:cs typeface="Arial" panose="020B0604020202020204" pitchFamily="34" charset="0"/>
              </a:rPr>
              <a:t>. </a:t>
            </a:r>
          </a:p>
          <a:p>
            <a:endParaRPr lang="en-GB" altLang="en-US" sz="2000"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b="1" smtClean="0">
                <a:latin typeface="Arial" panose="020B0604020202020204" pitchFamily="34" charset="0"/>
                <a:ea typeface="ＭＳ Ｐゴシック" panose="020B0600070205080204" pitchFamily="34" charset="-128"/>
                <a:cs typeface="Arial" panose="020B0604020202020204" pitchFamily="34" charset="0"/>
              </a:rPr>
              <a:t>Validation/review event </a:t>
            </a:r>
            <a:r>
              <a:rPr lang="en-GB" altLang="en-US" sz="2000" i="1" smtClean="0">
                <a:latin typeface="Arial" panose="020B0604020202020204" pitchFamily="34" charset="0"/>
                <a:ea typeface="ＭＳ Ｐゴシック" panose="020B0600070205080204" pitchFamily="34" charset="-128"/>
                <a:cs typeface="Arial" panose="020B0604020202020204" pitchFamily="34" charset="0"/>
              </a:rPr>
              <a:t>– </a:t>
            </a: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A peer review event comprising 5 panel members, including an external subject specialist and student panel member.</a:t>
            </a:r>
          </a:p>
          <a:p>
            <a:endParaRPr lang="en-GB" altLang="en-US" smtClean="0">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0015685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D1C26FEB-CCB9-4B72-A45C-FF5DCC1C2694}"/>
              </a:ext>
            </a:extLst>
          </p:cNvPr>
          <p:cNvSpPr txBox="1">
            <a:spLocks/>
          </p:cNvSpPr>
          <p:nvPr/>
        </p:nvSpPr>
        <p:spPr bwMode="auto">
          <a:xfrm>
            <a:off x="1869606" y="184308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panose="020B0604020202020204" pitchFamily="34" charset="0"/>
              <a:buNone/>
              <a:defRPr/>
            </a:pPr>
            <a:endParaRPr lang="en-GB" altLang="en-US" sz="2000" b="1" dirty="0" smtClean="0">
              <a:latin typeface="Arial" panose="020B0604020202020204" pitchFamily="34" charset="0"/>
              <a:ea typeface="ＭＳ Ｐゴシック" panose="020B0600070205080204" pitchFamily="34" charset="-128"/>
              <a:cs typeface="Arial" panose="020B0604020202020204" pitchFamily="34" charset="0"/>
            </a:endParaRPr>
          </a:p>
          <a:p>
            <a:pPr marL="0" indent="0">
              <a:buFont typeface="Arial" panose="020B0604020202020204" pitchFamily="34" charset="0"/>
              <a:buNone/>
              <a:defRPr/>
            </a:pPr>
            <a:r>
              <a:rPr lang="en-GB" altLang="en-US" sz="2000" b="1" dirty="0" smtClean="0">
                <a:latin typeface="Arial" panose="020B0604020202020204" pitchFamily="34" charset="0"/>
                <a:ea typeface="ＭＳ Ｐゴシック" panose="020B0600070205080204" pitchFamily="34" charset="-128"/>
                <a:cs typeface="Arial" panose="020B0604020202020204" pitchFamily="34" charset="0"/>
              </a:rPr>
              <a:t>Post event: </a:t>
            </a:r>
            <a:endParaRPr lang="en-GB" altLang="en-US" sz="2000" i="1" dirty="0" smtClean="0">
              <a:latin typeface="Arial" panose="020B0604020202020204" pitchFamily="34" charset="0"/>
              <a:ea typeface="ＭＳ Ｐゴシック" panose="020B0600070205080204" pitchFamily="34" charset="-128"/>
              <a:cs typeface="Arial" panose="020B0604020202020204" pitchFamily="34" charset="0"/>
            </a:endParaRPr>
          </a:p>
          <a:p>
            <a:pPr lvl="1">
              <a:buFont typeface="Arial" panose="020B0604020202020204" pitchFamily="34" charset="0"/>
              <a:buChar char="•"/>
              <a:defRPr/>
            </a:pPr>
            <a:r>
              <a:rPr lang="en-GB" altLang="en-US" sz="2000" dirty="0" smtClean="0">
                <a:latin typeface="Arial" panose="020B0604020202020204" pitchFamily="34" charset="0"/>
                <a:ea typeface="ＭＳ Ｐゴシック" panose="020B0600070205080204" pitchFamily="34" charset="-128"/>
                <a:cs typeface="Arial" panose="020B0604020202020204" pitchFamily="34" charset="0"/>
              </a:rPr>
              <a:t>Confirming any conditions have been met appropriately.</a:t>
            </a:r>
          </a:p>
          <a:p>
            <a:pPr lvl="1">
              <a:buFont typeface="Arial" panose="020B0604020202020204" pitchFamily="34" charset="0"/>
              <a:buChar char="•"/>
              <a:defRPr/>
            </a:pPr>
            <a:r>
              <a:rPr lang="en-GB" altLang="en-US" sz="2000" dirty="0" smtClean="0">
                <a:latin typeface="Arial" panose="020B0604020202020204" pitchFamily="34" charset="0"/>
                <a:ea typeface="ＭＳ Ｐゴシック" panose="020B0600070205080204" pitchFamily="34" charset="-128"/>
                <a:cs typeface="Arial" panose="020B0604020202020204" pitchFamily="34" charset="0"/>
              </a:rPr>
              <a:t>Modules and programme specification(s) approved and published.</a:t>
            </a:r>
          </a:p>
          <a:p>
            <a:pPr lvl="1">
              <a:buFont typeface="Arial" panose="020B0604020202020204" pitchFamily="34" charset="0"/>
              <a:buChar char="•"/>
              <a:defRPr/>
            </a:pPr>
            <a:r>
              <a:rPr lang="en-GB" altLang="en-US" sz="2000" dirty="0" smtClean="0">
                <a:latin typeface="Arial" panose="020B0604020202020204" pitchFamily="34" charset="0"/>
                <a:ea typeface="ＭＳ Ｐゴシック" panose="020B0600070205080204" pitchFamily="34" charset="-128"/>
                <a:cs typeface="Arial" panose="020B0604020202020204" pitchFamily="34" charset="0"/>
              </a:rPr>
              <a:t>Completion of an Event Completion Form (ECF)/Event Report and signing of the contract (for collaborative programmes).</a:t>
            </a:r>
          </a:p>
          <a:p>
            <a:pPr lvl="1">
              <a:buFont typeface="Arial" panose="020B0604020202020204" pitchFamily="34" charset="0"/>
              <a:buChar char="•"/>
              <a:defRPr/>
            </a:pPr>
            <a:r>
              <a:rPr lang="en-GB" altLang="en-US" sz="2000" dirty="0" smtClean="0">
                <a:latin typeface="Arial" panose="020B0604020202020204" pitchFamily="34" charset="0"/>
                <a:ea typeface="ＭＳ Ｐゴシック" panose="020B0600070205080204" pitchFamily="34" charset="-128"/>
                <a:cs typeface="Arial" panose="020B0604020202020204" pitchFamily="34" charset="0"/>
              </a:rPr>
              <a:t>Notifying the institutional Validation and Review Oversight Panel.</a:t>
            </a:r>
          </a:p>
          <a:p>
            <a:pPr>
              <a:defRPr/>
            </a:pPr>
            <a:endParaRPr lang="en-GB" altLang="en-US" sz="2800" b="1"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Rectangle 4"/>
          <p:cNvSpPr/>
          <p:nvPr/>
        </p:nvSpPr>
        <p:spPr>
          <a:xfrm>
            <a:off x="4572000" y="1319868"/>
            <a:ext cx="282481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altLang="en-US" sz="2800" b="1" i="0" u="none" strike="noStrike" kern="0" cap="none" spc="0" normalizeH="0" baseline="0" noProof="0" dirty="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Process stages</a:t>
            </a:r>
            <a:endParaRPr kumimoji="0" lang="en-GB" sz="1800" b="0"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val="33597933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3541395" y="864870"/>
            <a:ext cx="5648325" cy="1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Documentation requirements</a:t>
            </a:r>
            <a:endPar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3"/>
          <p:cNvSpPr txBox="1">
            <a:spLocks/>
          </p:cNvSpPr>
          <p:nvPr/>
        </p:nvSpPr>
        <p:spPr bwMode="auto">
          <a:xfrm>
            <a:off x="960120" y="2184083"/>
            <a:ext cx="8131175" cy="442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Programme Planning Proforma (new provision).</a:t>
            </a:r>
          </a:p>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Programme document (validation) or self-evaluation (periodic programme review).</a:t>
            </a:r>
          </a:p>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Programme specification(s). </a:t>
            </a:r>
          </a:p>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Module proformas.</a:t>
            </a:r>
          </a:p>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Mapping – can be required depending on the proposal.</a:t>
            </a:r>
          </a:p>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Staff CVs.</a:t>
            </a:r>
          </a:p>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Student Engagement Summary Report.</a:t>
            </a:r>
          </a:p>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Factfile (or marketing info for collaborative).</a:t>
            </a:r>
          </a:p>
          <a:p>
            <a:endParaRPr lang="en-GB" altLang="en-US" dirty="0" smtClean="0">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6471547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3390582" y="1137920"/>
            <a:ext cx="5513388"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rPr>
              <a:t>LJMU expectations of the proposal</a:t>
            </a:r>
          </a:p>
        </p:txBody>
      </p:sp>
      <p:sp>
        <p:nvSpPr>
          <p:cNvPr id="5" name="Content Placeholder 2"/>
          <p:cNvSpPr txBox="1">
            <a:spLocks/>
          </p:cNvSpPr>
          <p:nvPr/>
        </p:nvSpPr>
        <p:spPr bwMode="auto">
          <a:xfrm>
            <a:off x="925830" y="2400300"/>
            <a:ext cx="8229600" cy="412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The curriculum and teaching, learning and assessment strategies are appropriate and in line with national expectations, subject benchmarks and developing best practice in the discipline.</a:t>
            </a:r>
          </a:p>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It is clear how intended learning outcomes will be demonstrated and assessed.</a:t>
            </a:r>
          </a:p>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Resources are in place or committed. </a:t>
            </a:r>
          </a:p>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The programme complies with the Academic Framework and relevant LJMU policies.</a:t>
            </a:r>
          </a:p>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Information is </a:t>
            </a:r>
            <a:r>
              <a:rPr lang="en-GB" altLang="en-US" sz="2000" b="1" smtClean="0">
                <a:latin typeface="Arial" panose="020B0604020202020204" pitchFamily="34" charset="0"/>
                <a:ea typeface="ＭＳ Ｐゴシック" panose="020B0600070205080204" pitchFamily="34" charset="-128"/>
                <a:cs typeface="Arial" panose="020B0604020202020204" pitchFamily="34" charset="0"/>
              </a:rPr>
              <a:t>accurate, up-to-date, complete and in correct format.</a:t>
            </a:r>
            <a:endParaRPr lang="en-GB" altLang="en-US" sz="2000" i="1" smtClean="0">
              <a:latin typeface="Arial" panose="020B0604020202020204" pitchFamily="34" charset="0"/>
              <a:ea typeface="ＭＳ Ｐゴシック" panose="020B0600070205080204" pitchFamily="34" charset="-128"/>
              <a:cs typeface="Arial" panose="020B0604020202020204" pitchFamily="34" charset="0"/>
            </a:endParaRPr>
          </a:p>
          <a:p>
            <a:endParaRPr lang="en-GB" altLang="en-US" sz="2500" i="1" smtClean="0">
              <a:latin typeface="Arial" panose="020B0604020202020204" pitchFamily="34" charset="0"/>
              <a:ea typeface="ＭＳ Ｐゴシック" panose="020B0600070205080204" pitchFamily="34" charset="-128"/>
              <a:cs typeface="Arial" panose="020B0604020202020204" pitchFamily="34" charset="0"/>
            </a:endParaRPr>
          </a:p>
          <a:p>
            <a:pPr>
              <a:buFont typeface="Arial" panose="020B0604020202020204" pitchFamily="34" charset="0"/>
              <a:buNone/>
            </a:pPr>
            <a:endParaRPr lang="en-GB" altLang="en-US" smtClean="0">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4300765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668780" y="124999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Validation/Review event</a:t>
            </a:r>
            <a:endPar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2"/>
          <p:cNvSpPr txBox="1">
            <a:spLocks/>
          </p:cNvSpPr>
          <p:nvPr/>
        </p:nvSpPr>
        <p:spPr bwMode="auto">
          <a:xfrm>
            <a:off x="1668780" y="198024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Panel of 5 (normally), including an external subject specialist and a student panel member.</a:t>
            </a:r>
          </a:p>
          <a:p>
            <a:endParaRPr lang="en-GB" altLang="en-US" sz="2000"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Standard agenda - includes tour of resources (where relevant) and meetings with the programme team, students and senior management.</a:t>
            </a:r>
          </a:p>
          <a:p>
            <a:endParaRPr lang="en-GB" altLang="en-US" sz="2000"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Documentation circulated (approx. 2-4 weeks in advance)</a:t>
            </a:r>
            <a:r>
              <a:rPr lang="en-GB" altLang="en-US" sz="2000" i="1" smtClean="0">
                <a:latin typeface="Arial" panose="020B0604020202020204" pitchFamily="34" charset="0"/>
                <a:ea typeface="ＭＳ Ｐゴシック" panose="020B0600070205080204" pitchFamily="34" charset="-128"/>
                <a:cs typeface="Arial" panose="020B0604020202020204" pitchFamily="34" charset="0"/>
              </a:rPr>
              <a:t>.</a:t>
            </a:r>
          </a:p>
          <a:p>
            <a:endParaRPr lang="en-GB" altLang="en-US" sz="2000" i="1"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Panel members asked to provide comments in advance to inform agenda for the event.</a:t>
            </a:r>
          </a:p>
          <a:p>
            <a:endParaRPr lang="en-GB" altLang="en-US" i="1" smtClean="0">
              <a:latin typeface="Arial" panose="020B0604020202020204" pitchFamily="34" charset="0"/>
              <a:ea typeface="ＭＳ Ｐゴシック" panose="020B0600070205080204" pitchFamily="34" charset="-128"/>
              <a:cs typeface="Arial" panose="020B0604020202020204" pitchFamily="34" charset="0"/>
            </a:endParaRPr>
          </a:p>
          <a:p>
            <a:pPr>
              <a:buFont typeface="Arial" panose="020B0604020202020204" pitchFamily="34" charset="0"/>
              <a:buNone/>
            </a:pPr>
            <a:endParaRPr lang="en-GB" altLang="en-US" sz="2800" i="1" smtClean="0">
              <a:latin typeface="Arial" panose="020B0604020202020204" pitchFamily="34" charset="0"/>
              <a:ea typeface="ＭＳ Ｐゴシック" panose="020B0600070205080204" pitchFamily="34" charset="-128"/>
              <a:cs typeface="Arial" panose="020B0604020202020204" pitchFamily="34" charset="0"/>
            </a:endParaRPr>
          </a:p>
          <a:p>
            <a:endParaRPr lang="en-GB" altLang="en-US" dirty="0" smtClean="0">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025029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t>
            </a:r>
            <a:endParaRPr lang="en-GB" dirty="0"/>
          </a:p>
        </p:txBody>
      </p:sp>
      <p:sp>
        <p:nvSpPr>
          <p:cNvPr id="3" name="Content Placeholder 2"/>
          <p:cNvSpPr>
            <a:spLocks noGrp="1"/>
          </p:cNvSpPr>
          <p:nvPr>
            <p:ph type="subTitle" idx="1"/>
          </p:nvPr>
        </p:nvSpPr>
        <p:spPr/>
        <p:txBody>
          <a:bodyPr/>
          <a:lstStyle/>
          <a:p>
            <a:pPr lvl="1"/>
            <a:endParaRPr lang="en-GB" sz="3000" dirty="0" smtClean="0"/>
          </a:p>
          <a:p>
            <a:pPr marL="0" indent="0">
              <a:buNone/>
            </a:pPr>
            <a:endParaRPr lang="en-GB" dirty="0"/>
          </a:p>
        </p:txBody>
      </p:sp>
      <p:sp>
        <p:nvSpPr>
          <p:cNvPr id="7" name="TextBox 1"/>
          <p:cNvSpPr txBox="1">
            <a:spLocks noChangeArrowheads="1"/>
          </p:cNvSpPr>
          <p:nvPr/>
        </p:nvSpPr>
        <p:spPr bwMode="auto">
          <a:xfrm>
            <a:off x="4518817" y="1122363"/>
            <a:ext cx="19161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endParaRPr lang="en-GB" altLang="en-US" b="1" u="sng" dirty="0">
              <a:latin typeface="Arial" panose="020B0604020202020204" pitchFamily="34" charset="0"/>
            </a:endParaRPr>
          </a:p>
        </p:txBody>
      </p:sp>
      <p:graphicFrame>
        <p:nvGraphicFramePr>
          <p:cNvPr id="5" name="Content Placeholder 4">
            <a:extLst>
              <a:ext uri="{FF2B5EF4-FFF2-40B4-BE49-F238E27FC236}">
                <a16:creationId xmlns:a16="http://schemas.microsoft.com/office/drawing/2014/main" id="{92E8D7CB-139A-4D15-B52F-9F3342A387E3}"/>
              </a:ext>
            </a:extLst>
          </p:cNvPr>
          <p:cNvGraphicFramePr>
            <a:graphicFrameLocks/>
          </p:cNvGraphicFramePr>
          <p:nvPr>
            <p:extLst>
              <p:ext uri="{D42A27DB-BD31-4B8C-83A1-F6EECF244321}">
                <p14:modId xmlns:p14="http://schemas.microsoft.com/office/powerpoint/2010/main" val="267206629"/>
              </p:ext>
            </p:extLst>
          </p:nvPr>
        </p:nvGraphicFramePr>
        <p:xfrm>
          <a:off x="1672281" y="753466"/>
          <a:ext cx="8847437" cy="59626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1"/>
          <p:cNvSpPr txBox="1">
            <a:spLocks noChangeArrowheads="1"/>
          </p:cNvSpPr>
          <p:nvPr/>
        </p:nvSpPr>
        <p:spPr bwMode="auto">
          <a:xfrm>
            <a:off x="5137942" y="1122363"/>
            <a:ext cx="19161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GB" altLang="en-US" b="1" u="sng" dirty="0">
                <a:latin typeface="Arial" panose="020B0604020202020204" pitchFamily="34" charset="0"/>
              </a:rPr>
              <a:t>Content</a:t>
            </a:r>
          </a:p>
        </p:txBody>
      </p:sp>
    </p:spTree>
    <p:extLst>
      <p:ext uri="{BB962C8B-B14F-4D97-AF65-F5344CB8AC3E}">
        <p14:creationId xmlns:p14="http://schemas.microsoft.com/office/powerpoint/2010/main" val="863771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057400" y="1329690"/>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Possible outcomes</a:t>
            </a:r>
            <a:endPar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2"/>
          <p:cNvSpPr txBox="1">
            <a:spLocks/>
          </p:cNvSpPr>
          <p:nvPr/>
        </p:nvSpPr>
        <p:spPr bwMode="auto">
          <a:xfrm>
            <a:off x="2057400" y="1563053"/>
            <a:ext cx="8229600" cy="425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altLang="en-US" b="1"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b="1" smtClean="0">
                <a:latin typeface="Arial" panose="020B0604020202020204" pitchFamily="34" charset="0"/>
                <a:ea typeface="ＭＳ Ｐゴシック" panose="020B0600070205080204" pitchFamily="34" charset="-128"/>
                <a:cs typeface="Arial" panose="020B0604020202020204" pitchFamily="34" charset="0"/>
              </a:rPr>
              <a:t>Approve or reject </a:t>
            </a: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 if a panel chooses to reject, this must be with detailed reasons</a:t>
            </a:r>
          </a:p>
          <a:p>
            <a:endParaRPr lang="en-GB" altLang="en-US" sz="2000" b="1"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b="1" smtClean="0">
                <a:latin typeface="Arial" panose="020B0604020202020204" pitchFamily="34" charset="0"/>
                <a:ea typeface="ＭＳ Ｐゴシック" panose="020B0600070205080204" pitchFamily="34" charset="-128"/>
                <a:cs typeface="Arial" panose="020B0604020202020204" pitchFamily="34" charset="0"/>
              </a:rPr>
              <a:t>Approval period</a:t>
            </a: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 – for 5 years or less (for new collaborative programmes with new partners, the maximum is 3 years)</a:t>
            </a:r>
          </a:p>
        </p:txBody>
      </p:sp>
    </p:spTree>
    <p:extLst>
      <p:ext uri="{BB962C8B-B14F-4D97-AF65-F5344CB8AC3E}">
        <p14:creationId xmlns:p14="http://schemas.microsoft.com/office/powerpoint/2010/main" val="6241630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321878" y="1343978"/>
            <a:ext cx="7751762"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Possible outcomes</a:t>
            </a:r>
          </a:p>
        </p:txBody>
      </p:sp>
      <p:sp>
        <p:nvSpPr>
          <p:cNvPr id="5" name="Content Placeholder 2"/>
          <p:cNvSpPr txBox="1">
            <a:spLocks/>
          </p:cNvSpPr>
          <p:nvPr/>
        </p:nvSpPr>
        <p:spPr bwMode="auto">
          <a:xfrm>
            <a:off x="1977390" y="1563053"/>
            <a:ext cx="8229600" cy="425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altLang="en-US" b="1" dirty="0"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b="1" dirty="0" smtClean="0">
                <a:latin typeface="Arial" panose="020B0604020202020204" pitchFamily="34" charset="0"/>
                <a:ea typeface="ＭＳ Ｐゴシック" panose="020B0600070205080204" pitchFamily="34" charset="-128"/>
                <a:cs typeface="Arial" panose="020B0604020202020204" pitchFamily="34" charset="0"/>
              </a:rPr>
              <a:t>Conditions</a:t>
            </a:r>
            <a:r>
              <a:rPr lang="en-GB" altLang="en-US" sz="2000" dirty="0" smtClean="0">
                <a:latin typeface="Arial" panose="020B0604020202020204" pitchFamily="34" charset="0"/>
                <a:ea typeface="ＭＳ Ｐゴシック" panose="020B0600070205080204" pitchFamily="34" charset="-128"/>
                <a:cs typeface="Arial" panose="020B0604020202020204" pitchFamily="34" charset="0"/>
              </a:rPr>
              <a:t> – must be met before programme can start.</a:t>
            </a:r>
          </a:p>
          <a:p>
            <a:endParaRPr lang="en-GB" altLang="en-US" sz="2000" dirty="0"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b="1" dirty="0" smtClean="0">
                <a:latin typeface="Arial" panose="020B0604020202020204" pitchFamily="34" charset="0"/>
                <a:ea typeface="ＭＳ Ｐゴシック" panose="020B0600070205080204" pitchFamily="34" charset="-128"/>
                <a:cs typeface="Arial" panose="020B0604020202020204" pitchFamily="34" charset="0"/>
              </a:rPr>
              <a:t>Recommendations</a:t>
            </a:r>
            <a:r>
              <a:rPr lang="en-GB" altLang="en-US" sz="2000" dirty="0" smtClean="0">
                <a:latin typeface="Arial" panose="020B0604020202020204" pitchFamily="34" charset="0"/>
                <a:ea typeface="ＭＳ Ｐゴシック" panose="020B0600070205080204" pitchFamily="34" charset="-128"/>
                <a:cs typeface="Arial" panose="020B0604020202020204" pitchFamily="34" charset="0"/>
              </a:rPr>
              <a:t> – must be reflected on after a year of operation through the CME process.</a:t>
            </a:r>
          </a:p>
          <a:p>
            <a:endParaRPr lang="en-GB" altLang="en-US" sz="2000" dirty="0"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b="1" dirty="0" smtClean="0">
                <a:latin typeface="Arial" panose="020B0604020202020204" pitchFamily="34" charset="0"/>
                <a:ea typeface="ＭＳ Ｐゴシック" panose="020B0600070205080204" pitchFamily="34" charset="-128"/>
                <a:cs typeface="Arial" panose="020B0604020202020204" pitchFamily="34" charset="0"/>
              </a:rPr>
              <a:t>Commendations</a:t>
            </a:r>
            <a:r>
              <a:rPr lang="en-GB" altLang="en-US" sz="2000" dirty="0" smtClean="0">
                <a:latin typeface="Arial" panose="020B0604020202020204" pitchFamily="34" charset="0"/>
                <a:ea typeface="ＭＳ Ｐゴシック" panose="020B0600070205080204" pitchFamily="34" charset="-128"/>
                <a:cs typeface="Arial" panose="020B0604020202020204" pitchFamily="34" charset="0"/>
              </a:rPr>
              <a:t> – where good practice has been observed.</a:t>
            </a:r>
          </a:p>
        </p:txBody>
      </p:sp>
    </p:spTree>
    <p:extLst>
      <p:ext uri="{BB962C8B-B14F-4D97-AF65-F5344CB8AC3E}">
        <p14:creationId xmlns:p14="http://schemas.microsoft.com/office/powerpoint/2010/main" val="495798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114550" y="1612583"/>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4400" b="1" smtClean="0">
                <a:latin typeface="Arial" panose="020B0604020202020204" pitchFamily="34" charset="0"/>
                <a:ea typeface="ＭＳ Ｐゴシック" panose="020B0600070205080204" pitchFamily="34" charset="-128"/>
                <a:cs typeface="Arial" panose="020B0604020202020204" pitchFamily="34" charset="0"/>
              </a:rPr>
              <a:t>Questions / Clarification?</a:t>
            </a:r>
            <a:endParaRPr lang="en-GB" altLang="en-US" sz="4400" b="1" dirty="0" smtClean="0">
              <a:latin typeface="Arial" panose="020B0604020202020204" pitchFamily="34" charset="0"/>
              <a:ea typeface="ＭＳ Ｐゴシック" panose="020B0600070205080204" pitchFamily="34" charset="-128"/>
              <a:cs typeface="Arial" panose="020B0604020202020204" pitchFamily="34" charset="0"/>
            </a:endParaRPr>
          </a:p>
        </p:txBody>
      </p:sp>
      <p:pic>
        <p:nvPicPr>
          <p:cNvPr id="5" name="Picture 3" descr="C:\Users\qusvjone.USERS\AppData\Local\Microsoft\Windows\Temporary Internet Files\Content.IE5\LK7ONN41\Question-Mark-pink[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2100" y="2982595"/>
            <a:ext cx="127000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44874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bwMode="auto">
          <a:xfrm>
            <a:off x="2183130" y="1290003"/>
            <a:ext cx="7772400" cy="280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5400" b="1" smtClean="0">
                <a:latin typeface="Arial" panose="020B0604020202020204" pitchFamily="34" charset="0"/>
                <a:ea typeface="ＭＳ Ｐゴシック" panose="020B0600070205080204" pitchFamily="34" charset="-128"/>
                <a:cs typeface="Arial" panose="020B0604020202020204" pitchFamily="34" charset="0"/>
              </a:rPr>
              <a:t>Programme and Module Amendments</a:t>
            </a:r>
            <a:endParaRPr lang="en-GB" altLang="en-US" sz="5400" b="1" dirty="0" smtClean="0">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1977812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148840" y="127285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Categories of Amendment</a:t>
            </a:r>
            <a:endPar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2"/>
          <p:cNvSpPr txBox="1">
            <a:spLocks/>
          </p:cNvSpPr>
          <p:nvPr/>
        </p:nvSpPr>
        <p:spPr bwMode="auto">
          <a:xfrm>
            <a:off x="2148840" y="200310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Administrative amendment.</a:t>
            </a:r>
          </a:p>
          <a:p>
            <a:endParaRPr lang="en-GB" altLang="en-US" sz="2000" i="1"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Module amendment.</a:t>
            </a:r>
          </a:p>
          <a:p>
            <a:endParaRPr lang="en-GB" altLang="en-US" sz="2000"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Minor programme amendment.</a:t>
            </a:r>
          </a:p>
          <a:p>
            <a:endParaRPr lang="en-GB" altLang="en-US" sz="2000"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Major programme amendment.</a:t>
            </a:r>
          </a:p>
          <a:p>
            <a:endParaRPr lang="en-GB" altLang="en-US" smtClean="0">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2452791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920240" y="127285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Administrative Amendment</a:t>
            </a:r>
            <a:endPar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2">
            <a:extLst>
              <a:ext uri="{FF2B5EF4-FFF2-40B4-BE49-F238E27FC236}">
                <a16:creationId xmlns:a16="http://schemas.microsoft.com/office/drawing/2014/main" id="{AD02C9D0-050B-4B7E-AEED-40E03EFE4689}"/>
              </a:ext>
            </a:extLst>
          </p:cNvPr>
          <p:cNvSpPr txBox="1">
            <a:spLocks/>
          </p:cNvSpPr>
          <p:nvPr/>
        </p:nvSpPr>
        <p:spPr bwMode="auto">
          <a:xfrm>
            <a:off x="1920240" y="200310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Amendments which do not change the nature or outcomes of a programme(s) and/or module(s).</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Mainly to ensure the currency and accuracy of factual information.</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Module(s) and/or programme specification(s) updated in ModCat and/or ProdCat.</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Revised module(s) and/or programme specification(s) submitted, via ModCat/ProdCat, for approval by the Faculty Registrar.</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2000" b="0" i="0" u="none" strike="noStrike" kern="1200" cap="none" spc="0" normalizeH="0" baseline="0" noProof="0" dirty="0">
              <a:ln>
                <a:noFill/>
              </a:ln>
              <a:solidFill>
                <a:srgbClr val="001A52"/>
              </a:solidFill>
              <a:effectLst/>
              <a:uLnTx/>
              <a:uFillTx/>
              <a:latin typeface="Arial"/>
              <a:ea typeface="ＭＳ Ｐゴシック" charset="0"/>
              <a:cs typeface="Arial"/>
            </a:endParaRPr>
          </a:p>
        </p:txBody>
      </p:sp>
    </p:spTree>
    <p:extLst>
      <p:ext uri="{BB962C8B-B14F-4D97-AF65-F5344CB8AC3E}">
        <p14:creationId xmlns:p14="http://schemas.microsoft.com/office/powerpoint/2010/main" val="19732116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988820" y="130714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Module Amendments</a:t>
            </a:r>
          </a:p>
        </p:txBody>
      </p:sp>
      <p:sp>
        <p:nvSpPr>
          <p:cNvPr id="5" name="Content Placeholder 2">
            <a:extLst>
              <a:ext uri="{FF2B5EF4-FFF2-40B4-BE49-F238E27FC236}">
                <a16:creationId xmlns:a16="http://schemas.microsoft.com/office/drawing/2014/main" id="{D7075A01-F2F0-4B7E-8DB0-8C8D54FFD360}"/>
              </a:ext>
            </a:extLst>
          </p:cNvPr>
          <p:cNvSpPr txBox="1">
            <a:spLocks/>
          </p:cNvSpPr>
          <p:nvPr/>
        </p:nvSpPr>
        <p:spPr bwMode="auto">
          <a:xfrm>
            <a:off x="1988820" y="203739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It is possible to seek to amend the following aspect of a module:</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Delivery components and learning activities.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Contact hours.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Method of assessment.</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Aims.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Learning outcomes.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Outline syllabus.</a:t>
            </a:r>
            <a:endParaRPr kumimoji="0" lang="en-GB" sz="2000" b="0" i="0" u="none" strike="noStrike" kern="1200" cap="none" spc="0" normalizeH="0" baseline="0" noProof="0" dirty="0">
              <a:ln>
                <a:noFill/>
              </a:ln>
              <a:solidFill>
                <a:srgbClr val="001A52"/>
              </a:solidFill>
              <a:effectLst/>
              <a:uLnTx/>
              <a:uFillTx/>
              <a:latin typeface="Arial"/>
              <a:ea typeface="ＭＳ Ｐゴシック" charset="0"/>
              <a:cs typeface="Arial"/>
            </a:endParaRPr>
          </a:p>
        </p:txBody>
      </p:sp>
    </p:spTree>
    <p:extLst>
      <p:ext uri="{BB962C8B-B14F-4D97-AF65-F5344CB8AC3E}">
        <p14:creationId xmlns:p14="http://schemas.microsoft.com/office/powerpoint/2010/main" val="24793363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057400" y="129571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b="1" smtClean="0">
                <a:latin typeface="Arial" panose="020B0604020202020204" pitchFamily="34" charset="0"/>
                <a:ea typeface="ＭＳ Ｐゴシック" panose="020B0600070205080204" pitchFamily="34" charset="-128"/>
                <a:cs typeface="Arial" panose="020B0604020202020204" pitchFamily="34" charset="0"/>
              </a:rPr>
              <a:t>Module Amendments</a:t>
            </a:r>
          </a:p>
        </p:txBody>
      </p:sp>
      <p:sp>
        <p:nvSpPr>
          <p:cNvPr id="5" name="Content Placeholder 2">
            <a:extLst>
              <a:ext uri="{FF2B5EF4-FFF2-40B4-BE49-F238E27FC236}">
                <a16:creationId xmlns:a16="http://schemas.microsoft.com/office/drawing/2014/main" id="{B8C58B42-F906-4900-89B1-861D9C91A695}"/>
              </a:ext>
            </a:extLst>
          </p:cNvPr>
          <p:cNvSpPr txBox="1">
            <a:spLocks/>
          </p:cNvSpPr>
          <p:nvPr/>
        </p:nvSpPr>
        <p:spPr bwMode="auto">
          <a:xfrm>
            <a:off x="2057400" y="202596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All module amendments must be proposed utilising a “Proposal to Amend a Validated Module” and require approval by FQAEC.</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Prior to FQAEC consideration, students, external examiners and, if applicable, PSRBs should be notified/consulted with regard to the proposed amendment.</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If an amendment will impact upon cohorts or programmes in other Schools/Departments, support from the applicable Programme Leaders and Directors of School/Heads of Department must be obtained prior to progressing the proposed amendment.</a:t>
            </a:r>
            <a:endParaRPr kumimoji="0" lang="en-GB" sz="2000" b="0" i="0" u="none" strike="noStrike" kern="1200" cap="none" spc="0" normalizeH="0" baseline="0" noProof="0" dirty="0">
              <a:ln>
                <a:noFill/>
              </a:ln>
              <a:solidFill>
                <a:srgbClr val="001A52"/>
              </a:solidFill>
              <a:effectLst/>
              <a:uLnTx/>
              <a:uFillTx/>
              <a:latin typeface="Arial"/>
              <a:ea typeface="ＭＳ Ｐゴシック" charset="0"/>
              <a:cs typeface="Arial"/>
            </a:endParaRPr>
          </a:p>
        </p:txBody>
      </p:sp>
    </p:spTree>
    <p:extLst>
      <p:ext uri="{BB962C8B-B14F-4D97-AF65-F5344CB8AC3E}">
        <p14:creationId xmlns:p14="http://schemas.microsoft.com/office/powerpoint/2010/main" val="23920209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148840" y="113569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b="1" dirty="0" smtClean="0">
                <a:latin typeface="Arial" panose="020B0604020202020204" pitchFamily="34" charset="0"/>
                <a:ea typeface="ＭＳ Ｐゴシック" panose="020B0600070205080204" pitchFamily="34" charset="-128"/>
                <a:cs typeface="Arial" panose="020B0604020202020204" pitchFamily="34" charset="0"/>
              </a:rPr>
              <a:t>Module Amendments</a:t>
            </a:r>
          </a:p>
        </p:txBody>
      </p:sp>
      <p:sp>
        <p:nvSpPr>
          <p:cNvPr id="5" name="Content Placeholder 2">
            <a:extLst>
              <a:ext uri="{FF2B5EF4-FFF2-40B4-BE49-F238E27FC236}">
                <a16:creationId xmlns:a16="http://schemas.microsoft.com/office/drawing/2014/main" id="{E72E9E24-6AA2-4DB7-A474-30E9752A487D}"/>
              </a:ext>
            </a:extLst>
          </p:cNvPr>
          <p:cNvSpPr txBox="1">
            <a:spLocks/>
          </p:cNvSpPr>
          <p:nvPr/>
        </p:nvSpPr>
        <p:spPr bwMode="auto">
          <a:xfrm>
            <a:off x="2148840" y="186594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rPr>
              <a:t>Module amendments are subject to the following deadlines:</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rPr>
              <a:t>Normally amendments to </a:t>
            </a:r>
            <a:r>
              <a:rPr kumimoji="0" lang="en-GB" sz="2000" b="1" i="0" u="none" strike="noStrike" kern="1200" cap="none" spc="0" normalizeH="0" baseline="0" noProof="0" dirty="0" smtClean="0">
                <a:ln>
                  <a:noFill/>
                </a:ln>
                <a:solidFill>
                  <a:srgbClr val="001A52"/>
                </a:solidFill>
                <a:effectLst/>
                <a:uLnTx/>
                <a:uFillTx/>
                <a:latin typeface="Arial"/>
                <a:ea typeface="ＭＳ Ｐゴシック" charset="0"/>
                <a:cs typeface="Arial"/>
              </a:rPr>
              <a:t>semester 1</a:t>
            </a:r>
            <a:r>
              <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rPr>
              <a:t> </a:t>
            </a:r>
            <a:r>
              <a:rPr kumimoji="0" lang="en-GB" sz="2000" b="1" i="0" u="none" strike="noStrike" kern="1200" cap="none" spc="0" normalizeH="0" baseline="0" noProof="0" dirty="0" smtClean="0">
                <a:ln>
                  <a:noFill/>
                </a:ln>
                <a:solidFill>
                  <a:srgbClr val="001A52"/>
                </a:solidFill>
                <a:effectLst/>
                <a:uLnTx/>
                <a:uFillTx/>
                <a:latin typeface="Arial"/>
                <a:ea typeface="ＭＳ Ｐゴシック" charset="0"/>
                <a:cs typeface="Arial"/>
              </a:rPr>
              <a:t>modules</a:t>
            </a:r>
            <a:r>
              <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rPr>
              <a:t> must be fully approved, and published on the relevant University system, no later than </a:t>
            </a:r>
            <a:r>
              <a:rPr kumimoji="0" lang="en-GB" sz="2000" b="1" i="0" u="none" strike="noStrike" kern="1200" cap="none" spc="0" normalizeH="0" baseline="0" noProof="0" dirty="0" smtClean="0">
                <a:ln>
                  <a:noFill/>
                </a:ln>
                <a:solidFill>
                  <a:srgbClr val="001A52"/>
                </a:solidFill>
                <a:effectLst/>
                <a:uLnTx/>
                <a:uFillTx/>
                <a:latin typeface="Arial"/>
                <a:ea typeface="ＭＳ Ｐゴシック" charset="0"/>
                <a:cs typeface="Arial"/>
              </a:rPr>
              <a:t>Thursday 28 February 2019</a:t>
            </a:r>
            <a:r>
              <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rPr>
              <a:t>.</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2000" b="1" i="0" u="none" strike="noStrike" kern="1200" cap="none" spc="0" normalizeH="0" baseline="0" noProof="0" dirty="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rPr>
              <a:t>Normally amendments to </a:t>
            </a:r>
            <a:r>
              <a:rPr kumimoji="0" lang="en-GB" sz="2000" b="1" i="0" u="none" strike="noStrike" kern="1200" cap="none" spc="0" normalizeH="0" baseline="0" noProof="0" dirty="0" smtClean="0">
                <a:ln>
                  <a:noFill/>
                </a:ln>
                <a:solidFill>
                  <a:srgbClr val="001A52"/>
                </a:solidFill>
                <a:effectLst/>
                <a:uLnTx/>
                <a:uFillTx/>
                <a:latin typeface="Arial"/>
                <a:ea typeface="ＭＳ Ｐゴシック" charset="0"/>
                <a:cs typeface="Arial"/>
              </a:rPr>
              <a:t>semester 2</a:t>
            </a:r>
            <a:r>
              <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rPr>
              <a:t> </a:t>
            </a:r>
            <a:r>
              <a:rPr kumimoji="0" lang="en-GB" sz="2000" b="1" i="0" u="none" strike="noStrike" kern="1200" cap="none" spc="0" normalizeH="0" baseline="0" noProof="0" dirty="0" smtClean="0">
                <a:ln>
                  <a:noFill/>
                </a:ln>
                <a:solidFill>
                  <a:srgbClr val="001A52"/>
                </a:solidFill>
                <a:effectLst/>
                <a:uLnTx/>
                <a:uFillTx/>
                <a:latin typeface="Arial"/>
                <a:ea typeface="ＭＳ Ｐゴシック" charset="0"/>
                <a:cs typeface="Arial"/>
              </a:rPr>
              <a:t>modules</a:t>
            </a:r>
            <a:r>
              <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rPr>
              <a:t> must be fully approved, and published on the relevant University system, no later than </a:t>
            </a:r>
            <a:r>
              <a:rPr kumimoji="0" lang="en-GB" sz="2000" b="1" i="0" u="none" strike="noStrike" kern="1200" cap="none" spc="0" normalizeH="0" baseline="0" noProof="0" dirty="0" smtClean="0">
                <a:ln>
                  <a:noFill/>
                </a:ln>
                <a:solidFill>
                  <a:srgbClr val="001A52"/>
                </a:solidFill>
                <a:effectLst/>
                <a:uLnTx/>
                <a:uFillTx/>
                <a:latin typeface="Arial"/>
                <a:ea typeface="ＭＳ Ｐゴシック" charset="0"/>
                <a:cs typeface="Arial"/>
              </a:rPr>
              <a:t>Wednesday 31 July 2019</a:t>
            </a:r>
            <a:r>
              <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rPr>
              <a:t>.</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rPr>
              <a:t>Normally amendments to </a:t>
            </a:r>
            <a:r>
              <a:rPr kumimoji="0" lang="en-GB" sz="2000" b="1" i="0" u="none" strike="noStrike" kern="1200" cap="none" spc="0" normalizeH="0" baseline="0" noProof="0" dirty="0" smtClean="0">
                <a:ln>
                  <a:noFill/>
                </a:ln>
                <a:solidFill>
                  <a:srgbClr val="001A52"/>
                </a:solidFill>
                <a:effectLst/>
                <a:uLnTx/>
                <a:uFillTx/>
                <a:latin typeface="Arial"/>
                <a:ea typeface="ＭＳ Ｐゴシック" charset="0"/>
                <a:cs typeface="Arial"/>
              </a:rPr>
              <a:t>yearlong modules </a:t>
            </a:r>
            <a:r>
              <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rPr>
              <a:t>must be fully approved, and published on the relevant University system, no later than </a:t>
            </a:r>
            <a:r>
              <a:rPr kumimoji="0" lang="en-GB" sz="2000" b="1" i="0" u="none" strike="noStrike" kern="1200" cap="none" spc="0" normalizeH="0" baseline="0" noProof="0" dirty="0" smtClean="0">
                <a:ln>
                  <a:noFill/>
                </a:ln>
                <a:solidFill>
                  <a:srgbClr val="001A52"/>
                </a:solidFill>
                <a:effectLst/>
                <a:uLnTx/>
                <a:uFillTx/>
                <a:latin typeface="Arial"/>
                <a:ea typeface="ＭＳ Ｐゴシック" charset="0"/>
                <a:cs typeface="Arial"/>
              </a:rPr>
              <a:t>Thursday 28 February 2019</a:t>
            </a:r>
            <a:r>
              <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rPr>
              <a:t>.</a:t>
            </a:r>
            <a:endParaRPr kumimoji="0" lang="en-GB" sz="2000" b="0" i="0" u="none" strike="noStrike" kern="1200" cap="none" spc="0" normalizeH="0" baseline="0" noProof="0" dirty="0">
              <a:ln>
                <a:noFill/>
              </a:ln>
              <a:solidFill>
                <a:srgbClr val="001A52"/>
              </a:solidFill>
              <a:effectLst/>
              <a:uLnTx/>
              <a:uFillTx/>
              <a:latin typeface="Arial"/>
              <a:ea typeface="ＭＳ Ｐゴシック" charset="0"/>
              <a:cs typeface="Arial"/>
            </a:endParaRPr>
          </a:p>
        </p:txBody>
      </p:sp>
    </p:spTree>
    <p:extLst>
      <p:ext uri="{BB962C8B-B14F-4D97-AF65-F5344CB8AC3E}">
        <p14:creationId xmlns:p14="http://schemas.microsoft.com/office/powerpoint/2010/main" val="26950109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114550" y="129571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Minor Programme Amendments</a:t>
            </a:r>
            <a:endPar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2">
            <a:extLst>
              <a:ext uri="{FF2B5EF4-FFF2-40B4-BE49-F238E27FC236}">
                <a16:creationId xmlns:a16="http://schemas.microsoft.com/office/drawing/2014/main" id="{DD187660-6F6A-4C25-A3E4-6E7E2311C41D}"/>
              </a:ext>
            </a:extLst>
          </p:cNvPr>
          <p:cNvSpPr txBox="1">
            <a:spLocks/>
          </p:cNvSpPr>
          <p:nvPr/>
        </p:nvSpPr>
        <p:spPr bwMode="auto">
          <a:xfrm>
            <a:off x="2114550" y="202596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Minor programme amendments are:</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The addition of an option module(s).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The addition of a Study Abroad or placement that does not affect the programme duration.</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A change to the title of a core or option module.</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A change to the delivery of a core or option module (e.g. from semester 1 to semester 2).</a:t>
            </a:r>
            <a:endParaRPr kumimoji="0" lang="en-GB" sz="2000" b="0" i="0" u="none" strike="noStrike" kern="1200" cap="none" spc="0" normalizeH="0" baseline="0" noProof="0" dirty="0">
              <a:ln>
                <a:noFill/>
              </a:ln>
              <a:solidFill>
                <a:srgbClr val="001A52"/>
              </a:solidFill>
              <a:effectLst/>
              <a:uLnTx/>
              <a:uFillTx/>
              <a:latin typeface="Arial"/>
              <a:ea typeface="ＭＳ Ｐゴシック" charset="0"/>
              <a:cs typeface="Arial"/>
            </a:endParaRPr>
          </a:p>
        </p:txBody>
      </p:sp>
    </p:spTree>
    <p:extLst>
      <p:ext uri="{BB962C8B-B14F-4D97-AF65-F5344CB8AC3E}">
        <p14:creationId xmlns:p14="http://schemas.microsoft.com/office/powerpoint/2010/main" val="1487899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138516" y="1216077"/>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Institutional Context</a:t>
            </a:r>
            <a:endPar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2"/>
          <p:cNvSpPr txBox="1">
            <a:spLocks/>
          </p:cNvSpPr>
          <p:nvPr/>
        </p:nvSpPr>
        <p:spPr bwMode="auto">
          <a:xfrm>
            <a:off x="2138516" y="1946327"/>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altLang="en-US" sz="2000" dirty="0"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dirty="0" smtClean="0">
                <a:latin typeface="Arial" panose="020B0604020202020204" pitchFamily="34" charset="0"/>
                <a:ea typeface="ＭＳ Ｐゴシック" panose="020B0600070205080204" pitchFamily="34" charset="-128"/>
                <a:cs typeface="Arial" panose="020B0604020202020204" pitchFamily="34" charset="0"/>
              </a:rPr>
              <a:t>The University's Framework for Quality and Standards provides a risk-based and proportionate approach to quality management. </a:t>
            </a:r>
          </a:p>
          <a:p>
            <a:endParaRPr lang="en-GB" altLang="en-US" sz="2000" dirty="0"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dirty="0" smtClean="0">
                <a:latin typeface="Arial" panose="020B0604020202020204" pitchFamily="34" charset="0"/>
                <a:ea typeface="ＭＳ Ｐゴシック" panose="020B0600070205080204" pitchFamily="34" charset="-128"/>
                <a:cs typeface="Arial" panose="020B0604020202020204" pitchFamily="34" charset="0"/>
              </a:rPr>
              <a:t>The University is responsible for the quality and standards of its academic provision. </a:t>
            </a:r>
          </a:p>
          <a:p>
            <a:endParaRPr lang="en-GB" altLang="en-US" sz="2000" dirty="0"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dirty="0" smtClean="0">
                <a:latin typeface="Arial" panose="020B0604020202020204" pitchFamily="34" charset="0"/>
                <a:ea typeface="ＭＳ Ｐゴシック" panose="020B0600070205080204" pitchFamily="34" charset="-128"/>
                <a:cs typeface="Arial" panose="020B0604020202020204" pitchFamily="34" charset="0"/>
              </a:rPr>
              <a:t>External expectations are that the University's academic standards must meet or exceed UK threshold academic standards and offer high quality learning opportunities to students. </a:t>
            </a:r>
          </a:p>
        </p:txBody>
      </p:sp>
    </p:spTree>
    <p:extLst>
      <p:ext uri="{BB962C8B-B14F-4D97-AF65-F5344CB8AC3E}">
        <p14:creationId xmlns:p14="http://schemas.microsoft.com/office/powerpoint/2010/main" val="40174351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965960" y="135286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b="1" smtClean="0">
                <a:latin typeface="Arial" panose="020B0604020202020204" pitchFamily="34" charset="0"/>
                <a:ea typeface="ＭＳ Ｐゴシック" panose="020B0600070205080204" pitchFamily="34" charset="-128"/>
                <a:cs typeface="Arial" panose="020B0604020202020204" pitchFamily="34" charset="0"/>
              </a:rPr>
              <a:t>Minor Programme Amendments</a:t>
            </a:r>
            <a:endParaRPr lang="en-GB" altLang="en-US" b="1"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2">
            <a:extLst>
              <a:ext uri="{FF2B5EF4-FFF2-40B4-BE49-F238E27FC236}">
                <a16:creationId xmlns:a16="http://schemas.microsoft.com/office/drawing/2014/main" id="{BACC9291-0B89-4EAC-B389-E9C4CD9B29B2}"/>
              </a:ext>
            </a:extLst>
          </p:cNvPr>
          <p:cNvSpPr txBox="1">
            <a:spLocks/>
          </p:cNvSpPr>
          <p:nvPr/>
        </p:nvSpPr>
        <p:spPr bwMode="auto">
          <a:xfrm>
            <a:off x="1965960" y="208311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All minor programme amendments must be proposed utilising a “Proposal to Amend a Validated Programme” and require approval by FQAEC.</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Prior to FQAEC consideration, students, external examiners and, if applicable, PSRBs and collaborative partners should be notified/consulted with regard to the proposed amendment.</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1" i="0" u="none" strike="noStrike" kern="1200" cap="none" spc="0" normalizeH="0" baseline="0" noProof="0" smtClean="0">
                <a:ln>
                  <a:noFill/>
                </a:ln>
                <a:solidFill>
                  <a:srgbClr val="001A52"/>
                </a:solidFill>
                <a:effectLst/>
                <a:uLnTx/>
                <a:uFillTx/>
                <a:latin typeface="Arial"/>
                <a:ea typeface="ＭＳ Ｐゴシック" charset="0"/>
                <a:cs typeface="Arial"/>
              </a:rPr>
              <a:t>All minor programme amendments </a:t>
            </a: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should normally be fully approved and published on the relevant University system </a:t>
            </a:r>
            <a:r>
              <a:rPr kumimoji="0" lang="en-GB" sz="2000" b="1" i="0" u="none" strike="noStrike" kern="1200" cap="none" spc="0" normalizeH="0" baseline="0" noProof="0" smtClean="0">
                <a:ln>
                  <a:noFill/>
                </a:ln>
                <a:solidFill>
                  <a:srgbClr val="001A52"/>
                </a:solidFill>
                <a:effectLst/>
                <a:uLnTx/>
                <a:uFillTx/>
                <a:latin typeface="Arial"/>
                <a:ea typeface="ＭＳ Ｐゴシック" charset="0"/>
                <a:cs typeface="Arial"/>
              </a:rPr>
              <a:t>no later than December</a:t>
            </a: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 of the year prior to that of entry.</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3200" b="0" i="0" u="none" strike="noStrike" kern="1200" cap="none" spc="0" normalizeH="0" baseline="0" noProof="0" dirty="0">
              <a:ln>
                <a:noFill/>
              </a:ln>
              <a:solidFill>
                <a:srgbClr val="001A52"/>
              </a:solidFill>
              <a:effectLst/>
              <a:uLnTx/>
              <a:uFillTx/>
              <a:latin typeface="Arial"/>
              <a:ea typeface="ＭＳ Ｐゴシック" charset="0"/>
              <a:cs typeface="Arial"/>
            </a:endParaRPr>
          </a:p>
        </p:txBody>
      </p:sp>
    </p:spTree>
    <p:extLst>
      <p:ext uri="{BB962C8B-B14F-4D97-AF65-F5344CB8AC3E}">
        <p14:creationId xmlns:p14="http://schemas.microsoft.com/office/powerpoint/2010/main" val="16174963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000250" y="131857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b="1" smtClean="0">
                <a:latin typeface="Arial" panose="020B0604020202020204" pitchFamily="34" charset="0"/>
                <a:ea typeface="ＭＳ Ｐゴシック" panose="020B0600070205080204" pitchFamily="34" charset="-128"/>
                <a:cs typeface="Arial" panose="020B0604020202020204" pitchFamily="34" charset="0"/>
              </a:rPr>
              <a:t>Major Programme Amendments</a:t>
            </a:r>
            <a:endParaRPr lang="en-GB" altLang="en-US" b="1"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2">
            <a:extLst>
              <a:ext uri="{FF2B5EF4-FFF2-40B4-BE49-F238E27FC236}">
                <a16:creationId xmlns:a16="http://schemas.microsoft.com/office/drawing/2014/main" id="{C362975B-A605-41C9-B303-A17226DDD3CC}"/>
              </a:ext>
            </a:extLst>
          </p:cNvPr>
          <p:cNvSpPr txBox="1">
            <a:spLocks/>
          </p:cNvSpPr>
          <p:nvPr/>
        </p:nvSpPr>
        <p:spPr bwMode="auto">
          <a:xfrm>
            <a:off x="2000250" y="204882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Major programme amendments are:</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Changes to a programme’s title, award, credit value, aims, learning outcomes, mode of delivery, duration, location of study and/or entry requirements.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Replacement of a core module(s) within a programme.</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Removal of an option module(s).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The addition or removal of alternate target and/or exit awards.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The introduction or removal of cohort entry points.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Addition, removal or restructuring of routes within a programme.</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The inclusion of a variance. </a:t>
            </a:r>
            <a:endParaRPr kumimoji="0" lang="en-GB" sz="2000" b="0" i="0" u="none" strike="noStrike" kern="1200" cap="none" spc="0" normalizeH="0" baseline="0" noProof="0" dirty="0">
              <a:ln>
                <a:noFill/>
              </a:ln>
              <a:solidFill>
                <a:srgbClr val="001A52"/>
              </a:solidFill>
              <a:effectLst/>
              <a:uLnTx/>
              <a:uFillTx/>
              <a:latin typeface="Arial"/>
              <a:ea typeface="ＭＳ Ｐゴシック" charset="0"/>
              <a:cs typeface="Arial"/>
            </a:endParaRPr>
          </a:p>
        </p:txBody>
      </p:sp>
    </p:spTree>
    <p:extLst>
      <p:ext uri="{BB962C8B-B14F-4D97-AF65-F5344CB8AC3E}">
        <p14:creationId xmlns:p14="http://schemas.microsoft.com/office/powerpoint/2010/main" val="41057980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091690" y="136429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Major Programme Amendments</a:t>
            </a:r>
            <a:endPar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2">
            <a:extLst>
              <a:ext uri="{FF2B5EF4-FFF2-40B4-BE49-F238E27FC236}">
                <a16:creationId xmlns:a16="http://schemas.microsoft.com/office/drawing/2014/main" id="{8329824D-A858-4DC0-90A0-1CA1032FB3FA}"/>
              </a:ext>
            </a:extLst>
          </p:cNvPr>
          <p:cNvSpPr txBox="1">
            <a:spLocks/>
          </p:cNvSpPr>
          <p:nvPr/>
        </p:nvSpPr>
        <p:spPr bwMode="auto">
          <a:xfrm>
            <a:off x="2091690" y="209454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Depending upon the nature of the change, major programme amendments are approved by either:</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Academic Planning Panel,</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Recruitment Policy Panel,</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Education Committee, or</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FQAEC.</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Approval of the proposed major programme amendment will therefore be required to follow the relevant committee’s/panel’s process. </a:t>
            </a:r>
            <a:endParaRPr kumimoji="0" lang="en-GB" sz="2000" b="0" i="0" u="none" strike="noStrike" kern="1200" cap="none" spc="0" normalizeH="0" baseline="0" noProof="0" dirty="0">
              <a:ln>
                <a:noFill/>
              </a:ln>
              <a:solidFill>
                <a:srgbClr val="001A52"/>
              </a:solidFill>
              <a:effectLst/>
              <a:uLnTx/>
              <a:uFillTx/>
              <a:latin typeface="Arial"/>
              <a:ea typeface="ＭＳ Ｐゴシック" charset="0"/>
              <a:cs typeface="Arial"/>
            </a:endParaRPr>
          </a:p>
        </p:txBody>
      </p:sp>
    </p:spTree>
    <p:extLst>
      <p:ext uri="{BB962C8B-B14F-4D97-AF65-F5344CB8AC3E}">
        <p14:creationId xmlns:p14="http://schemas.microsoft.com/office/powerpoint/2010/main" val="39180839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068830" y="122713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Major Programme Amendments</a:t>
            </a:r>
            <a:endPar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6">
            <a:extLst>
              <a:ext uri="{FF2B5EF4-FFF2-40B4-BE49-F238E27FC236}">
                <a16:creationId xmlns:a16="http://schemas.microsoft.com/office/drawing/2014/main" id="{72AABE7E-AE0B-4AE4-9A25-4FC75FEB8F5D}"/>
              </a:ext>
            </a:extLst>
          </p:cNvPr>
          <p:cNvSpPr txBox="1">
            <a:spLocks/>
          </p:cNvSpPr>
          <p:nvPr/>
        </p:nvSpPr>
        <p:spPr bwMode="auto">
          <a:xfrm>
            <a:off x="2068830" y="195738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sz="2000" b="1" i="0" u="none" strike="noStrike" kern="1200" cap="none" spc="0" normalizeH="0" baseline="0" noProof="0" smtClean="0">
                <a:ln>
                  <a:noFill/>
                </a:ln>
                <a:solidFill>
                  <a:srgbClr val="001A52"/>
                </a:solidFill>
                <a:effectLst/>
                <a:uLnTx/>
                <a:uFillTx/>
                <a:latin typeface="Arial"/>
                <a:ea typeface="ＭＳ Ｐゴシック" charset="0"/>
                <a:cs typeface="Arial"/>
              </a:rPr>
              <a:t>Academic Planning Panel</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Programme’s title and award.</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Programme’s credit value.</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Mode of delivery.</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Addition or removal of alternate target and/or exit awards.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Introduction or removing cohort entry points.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Programme duration.</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Location of study.</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sz="2000" b="1" i="0" u="none" strike="noStrike" kern="1200" cap="none" spc="0" normalizeH="0" baseline="0" noProof="0" smtClean="0">
                <a:ln>
                  <a:noFill/>
                </a:ln>
                <a:solidFill>
                  <a:srgbClr val="001A52"/>
                </a:solidFill>
                <a:effectLst/>
                <a:uLnTx/>
                <a:uFillTx/>
                <a:latin typeface="Arial"/>
                <a:ea typeface="ＭＳ Ｐゴシック" charset="0"/>
                <a:cs typeface="Arial"/>
              </a:rPr>
              <a:t>Education Committee</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Inclusion of a variance.</a:t>
            </a:r>
            <a:endParaRPr kumimoji="0" lang="en-GB" sz="2000" b="0" i="0" u="none" strike="noStrike" kern="1200" cap="none" spc="0" normalizeH="0" baseline="0" noProof="0" dirty="0">
              <a:ln>
                <a:noFill/>
              </a:ln>
              <a:solidFill>
                <a:srgbClr val="001A52"/>
              </a:solidFill>
              <a:effectLst/>
              <a:uLnTx/>
              <a:uFillTx/>
              <a:latin typeface="Arial"/>
              <a:ea typeface="ＭＳ Ｐゴシック" charset="0"/>
              <a:cs typeface="Arial"/>
            </a:endParaRPr>
          </a:p>
        </p:txBody>
      </p:sp>
    </p:spTree>
    <p:extLst>
      <p:ext uri="{BB962C8B-B14F-4D97-AF65-F5344CB8AC3E}">
        <p14:creationId xmlns:p14="http://schemas.microsoft.com/office/powerpoint/2010/main" val="4601217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171700" y="134143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Major Programme Amendments</a:t>
            </a:r>
          </a:p>
        </p:txBody>
      </p:sp>
      <p:sp>
        <p:nvSpPr>
          <p:cNvPr id="5" name="Content Placeholder 2">
            <a:extLst>
              <a:ext uri="{FF2B5EF4-FFF2-40B4-BE49-F238E27FC236}">
                <a16:creationId xmlns:a16="http://schemas.microsoft.com/office/drawing/2014/main" id="{E55AF282-4E63-4240-A065-3414C2DE6CFF}"/>
              </a:ext>
            </a:extLst>
          </p:cNvPr>
          <p:cNvSpPr txBox="1">
            <a:spLocks/>
          </p:cNvSpPr>
          <p:nvPr/>
        </p:nvSpPr>
        <p:spPr bwMode="auto">
          <a:xfrm>
            <a:off x="2171700" y="207168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sz="2000" b="1" i="0" u="none" strike="noStrike" kern="1200" cap="none" spc="0" normalizeH="0" baseline="0" noProof="0" smtClean="0">
                <a:ln>
                  <a:noFill/>
                </a:ln>
                <a:solidFill>
                  <a:srgbClr val="001A52"/>
                </a:solidFill>
                <a:effectLst/>
                <a:uLnTx/>
                <a:uFillTx/>
                <a:latin typeface="Arial"/>
                <a:ea typeface="ＭＳ Ｐゴシック" charset="0"/>
                <a:cs typeface="Arial"/>
              </a:rPr>
              <a:t>Recruitment Policy Panel</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Entry requirements.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sz="2000" b="1" i="0" u="none" strike="noStrike" kern="1200" cap="none" spc="0" normalizeH="0" baseline="0" noProof="0" smtClean="0">
                <a:ln>
                  <a:noFill/>
                </a:ln>
                <a:solidFill>
                  <a:srgbClr val="001A52"/>
                </a:solidFill>
                <a:effectLst/>
                <a:uLnTx/>
                <a:uFillTx/>
                <a:latin typeface="Arial"/>
                <a:ea typeface="ＭＳ Ｐゴシック" charset="0"/>
                <a:cs typeface="Arial"/>
              </a:rPr>
              <a:t>FQAEC</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Replacement of a core module(s).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Withdrawal/removal of an option module(s).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Programme aims.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Programme learning outcomes.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sz="2000" b="1"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2000" b="0" i="0" u="none" strike="noStrike" kern="1200" cap="none" spc="0" normalizeH="0" baseline="0" noProof="0" dirty="0">
              <a:ln>
                <a:noFill/>
              </a:ln>
              <a:solidFill>
                <a:srgbClr val="001A52"/>
              </a:solidFill>
              <a:effectLst/>
              <a:uLnTx/>
              <a:uFillTx/>
              <a:latin typeface="Arial"/>
              <a:ea typeface="ＭＳ Ｐゴシック" charset="0"/>
              <a:cs typeface="Arial"/>
            </a:endParaRPr>
          </a:p>
        </p:txBody>
      </p:sp>
    </p:spTree>
    <p:extLst>
      <p:ext uri="{BB962C8B-B14F-4D97-AF65-F5344CB8AC3E}">
        <p14:creationId xmlns:p14="http://schemas.microsoft.com/office/powerpoint/2010/main" val="25808494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920240" y="128428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Major Programme Amendments</a:t>
            </a:r>
          </a:p>
        </p:txBody>
      </p:sp>
      <p:sp>
        <p:nvSpPr>
          <p:cNvPr id="5" name="Content Placeholder 2"/>
          <p:cNvSpPr txBox="1">
            <a:spLocks/>
          </p:cNvSpPr>
          <p:nvPr/>
        </p:nvSpPr>
        <p:spPr bwMode="auto">
          <a:xfrm>
            <a:off x="1920240" y="201453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Prior to consideration proposers should ensure that students, external examiners and, if applicable, PSRBs and collaborative partners are notified/consulted with regard to the proposed amendment.</a:t>
            </a:r>
          </a:p>
          <a:p>
            <a:pPr marL="0" indent="0">
              <a:buFont typeface="Arial" panose="020B0604020202020204" pitchFamily="34" charset="0"/>
              <a:buNone/>
            </a:pPr>
            <a:endParaRPr lang="en-GB" altLang="en-US" smtClean="0">
              <a:latin typeface="Arial" panose="020B0604020202020204" pitchFamily="34" charset="0"/>
              <a:ea typeface="ＭＳ Ｐゴシック" panose="020B0600070205080204" pitchFamily="34" charset="-128"/>
              <a:cs typeface="Arial" panose="020B0604020202020204" pitchFamily="34" charset="0"/>
            </a:endParaRPr>
          </a:p>
          <a:p>
            <a:pPr marL="0" indent="0">
              <a:buFont typeface="Arial" panose="020B0604020202020204" pitchFamily="34" charset="0"/>
              <a:buNone/>
            </a:pP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Normally all major programme amendments must be fully approved by the end of the academic year, </a:t>
            </a:r>
            <a:r>
              <a:rPr lang="en-GB" altLang="en-US" sz="2000" b="1" smtClean="0">
                <a:latin typeface="Arial" panose="020B0604020202020204" pitchFamily="34" charset="0"/>
                <a:ea typeface="ＭＳ Ｐゴシック" panose="020B0600070205080204" pitchFamily="34" charset="-128"/>
                <a:cs typeface="Arial" panose="020B0604020202020204" pitchFamily="34" charset="0"/>
              </a:rPr>
              <a:t>1 year prior to implementation.</a:t>
            </a:r>
          </a:p>
          <a:p>
            <a:pPr marL="0" indent="0">
              <a:buFont typeface="Arial" panose="020B0604020202020204" pitchFamily="34" charset="0"/>
              <a:buNone/>
            </a:pPr>
            <a:endParaRPr lang="en-GB" altLang="en-US" smtClean="0">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7559541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897380" y="119284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Student Involvement</a:t>
            </a:r>
          </a:p>
        </p:txBody>
      </p:sp>
      <p:sp>
        <p:nvSpPr>
          <p:cNvPr id="5" name="Content Placeholder 2">
            <a:extLst>
              <a:ext uri="{FF2B5EF4-FFF2-40B4-BE49-F238E27FC236}">
                <a16:creationId xmlns:a16="http://schemas.microsoft.com/office/drawing/2014/main" id="{B12BFC10-2CA8-4240-B9C0-5F66C8ADE0BB}"/>
              </a:ext>
            </a:extLst>
          </p:cNvPr>
          <p:cNvSpPr txBox="1">
            <a:spLocks/>
          </p:cNvSpPr>
          <p:nvPr/>
        </p:nvSpPr>
        <p:spPr bwMode="auto">
          <a:xfrm>
            <a:off x="1897380" y="192309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sz="2000" b="0" i="0" u="none" strike="noStrike" kern="1200" cap="none" spc="0" normalizeH="0" baseline="0" noProof="0" smtClean="0">
                <a:ln>
                  <a:noFill/>
                </a:ln>
                <a:solidFill>
                  <a:srgbClr val="001A52"/>
                </a:solidFill>
                <a:effectLst/>
                <a:uLnTx/>
                <a:uFillTx/>
                <a:latin typeface="Arial" charset="0"/>
                <a:ea typeface="ＭＳ Ｐゴシック" charset="0"/>
                <a:cs typeface="Arial" charset="0"/>
              </a:rPr>
              <a:t>Students should be fully consulted and engaged in decisions to amend their programme of study.</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sz="2000" b="0" i="0" u="none" strike="noStrike" kern="1200" cap="none" spc="0" normalizeH="0" baseline="0" noProof="0" smtClean="0">
              <a:ln>
                <a:noFill/>
              </a:ln>
              <a:solidFill>
                <a:srgbClr val="001A52"/>
              </a:solidFill>
              <a:effectLst/>
              <a:uLnTx/>
              <a:uFillTx/>
              <a:latin typeface="Arial" charset="0"/>
              <a:ea typeface="ＭＳ Ｐゴシック" charset="0"/>
              <a:cs typeface="Arial" charset="0"/>
            </a:endParaRP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sz="2000" b="0" i="0" u="none" strike="noStrike" kern="1200" cap="none" spc="0" normalizeH="0" baseline="0" noProof="0" smtClean="0">
                <a:ln>
                  <a:noFill/>
                </a:ln>
                <a:solidFill>
                  <a:srgbClr val="001A52"/>
                </a:solidFill>
                <a:effectLst/>
                <a:uLnTx/>
                <a:uFillTx/>
                <a:latin typeface="Arial" charset="0"/>
                <a:ea typeface="ＭＳ Ｐゴシック" charset="0"/>
                <a:cs typeface="Arial" charset="0"/>
              </a:rPr>
              <a:t>If current students are affected by a proposal to amend a programme’s title and/or award, to remove an alternative target and/or exit award, to remove or restructure a route within a programme or to amend the location of study then </a:t>
            </a:r>
            <a:r>
              <a:rPr kumimoji="0" lang="en-GB" sz="2000" b="1" i="0" u="none" strike="noStrike" kern="1200" cap="none" spc="0" normalizeH="0" baseline="0" noProof="0" smtClean="0">
                <a:ln>
                  <a:noFill/>
                </a:ln>
                <a:solidFill>
                  <a:srgbClr val="001A52"/>
                </a:solidFill>
                <a:effectLst/>
                <a:uLnTx/>
                <a:uFillTx/>
                <a:latin typeface="Arial" charset="0"/>
                <a:ea typeface="ＭＳ Ｐゴシック" charset="0"/>
                <a:cs typeface="Arial" charset="0"/>
              </a:rPr>
              <a:t>written consent must be obtained from all affected students</a:t>
            </a:r>
            <a:r>
              <a:rPr kumimoji="0" lang="en-GB" sz="2000" b="0" i="0" u="none" strike="noStrike" kern="1200" cap="none" spc="0" normalizeH="0" baseline="0" noProof="0" smtClean="0">
                <a:ln>
                  <a:noFill/>
                </a:ln>
                <a:solidFill>
                  <a:srgbClr val="001A52"/>
                </a:solidFill>
                <a:effectLst/>
                <a:uLnTx/>
                <a:uFillTx/>
                <a:latin typeface="Arial" charset="0"/>
                <a:ea typeface="ＭＳ Ｐゴシック" charset="0"/>
                <a:cs typeface="Arial" charset="0"/>
              </a:rPr>
              <a:t>.</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sz="2800" b="0" i="1" u="none" strike="noStrike" kern="1200" cap="none" spc="0" normalizeH="0" baseline="0" noProof="0" smtClean="0">
              <a:ln>
                <a:noFill/>
              </a:ln>
              <a:solidFill>
                <a:srgbClr val="001A52"/>
              </a:solidFill>
              <a:effectLst/>
              <a:uLnTx/>
              <a:uFillTx/>
              <a:latin typeface="Arial" charset="0"/>
              <a:ea typeface="ＭＳ Ｐゴシック" charset="0"/>
              <a:cs typeface="Arial" charset="0"/>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3200" b="0" i="0" u="none" strike="noStrike" kern="1200" cap="none" spc="0" normalizeH="0" baseline="0" noProof="0" dirty="0">
              <a:ln>
                <a:noFill/>
              </a:ln>
              <a:solidFill>
                <a:srgbClr val="001A52"/>
              </a:solidFill>
              <a:effectLst/>
              <a:uLnTx/>
              <a:uFillTx/>
              <a:latin typeface="Arial"/>
              <a:ea typeface="ＭＳ Ｐゴシック" charset="0"/>
              <a:cs typeface="Arial"/>
            </a:endParaRPr>
          </a:p>
        </p:txBody>
      </p:sp>
    </p:spTree>
    <p:extLst>
      <p:ext uri="{BB962C8B-B14F-4D97-AF65-F5344CB8AC3E}">
        <p14:creationId xmlns:p14="http://schemas.microsoft.com/office/powerpoint/2010/main" val="5806145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354580" y="1315403"/>
            <a:ext cx="8229600" cy="565150"/>
          </a:xfrm>
        </p:spPr>
        <p:txBody>
          <a:bodyPr/>
          <a:lstStyle/>
          <a:p>
            <a:r>
              <a:rPr lang="en-GB" altLang="en-US" sz="4400" b="1" smtClean="0">
                <a:latin typeface="Arial" panose="020B0604020202020204" pitchFamily="34" charset="0"/>
                <a:ea typeface="ＭＳ Ｐゴシック" panose="020B0600070205080204" pitchFamily="34" charset="-128"/>
                <a:cs typeface="Arial" panose="020B0604020202020204" pitchFamily="34" charset="0"/>
              </a:rPr>
              <a:t>Questions / Clarification?</a:t>
            </a:r>
          </a:p>
        </p:txBody>
      </p:sp>
      <p:pic>
        <p:nvPicPr>
          <p:cNvPr id="5" name="Picture 3" descr="C:\Users\qusvjone.USERS\AppData\Local\Microsoft\Windows\Temporary Internet Files\Content.IE5\LK7ONN41\Question-Mark-pink[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2130" y="2685415"/>
            <a:ext cx="127000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76462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19923" y="2728278"/>
            <a:ext cx="8342312" cy="147002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000" b="1" dirty="0" smtClean="0">
                <a:solidFill>
                  <a:srgbClr val="002060"/>
                </a:solidFill>
                <a:latin typeface="Arial" panose="020B0604020202020204" pitchFamily="34" charset="0"/>
                <a:ea typeface="ＭＳ Ｐゴシック" panose="020B0600070205080204" pitchFamily="34" charset="-128"/>
                <a:cs typeface="Arial" panose="020B0604020202020204" pitchFamily="34" charset="0"/>
              </a:rPr>
              <a:t>Continuous Monitoring and Enhancement (CME)</a:t>
            </a:r>
          </a:p>
        </p:txBody>
      </p:sp>
    </p:spTree>
    <p:extLst>
      <p:ext uri="{BB962C8B-B14F-4D97-AF65-F5344CB8AC3E}">
        <p14:creationId xmlns:p14="http://schemas.microsoft.com/office/powerpoint/2010/main" val="26659077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748790" y="153574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3200" b="1" smtClean="0">
                <a:latin typeface="Arial" panose="020B0604020202020204" pitchFamily="34" charset="0"/>
                <a:ea typeface="ＭＳ Ｐゴシック" panose="020B0600070205080204" pitchFamily="34" charset="-128"/>
                <a:cs typeface="Arial" panose="020B0604020202020204" pitchFamily="34" charset="0"/>
              </a:rPr>
              <a:t>Continuous Monitoring and Enhancement (CME)</a:t>
            </a:r>
            <a:endParaRPr lang="en-GB" altLang="en-US" sz="3200" b="1"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2"/>
          <p:cNvSpPr txBox="1">
            <a:spLocks/>
          </p:cNvSpPr>
          <p:nvPr/>
        </p:nvSpPr>
        <p:spPr bwMode="auto">
          <a:xfrm>
            <a:off x="1748790" y="226599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CME is the University’s new approach to monitoring and reviewing its taught undergraduate and postgraduate provision. </a:t>
            </a:r>
          </a:p>
          <a:p>
            <a:endParaRPr lang="en-GB" altLang="en-US" sz="2000"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CME commenced for internal programmes in February 2018 and collaborative programmes will engage with the process from</a:t>
            </a:r>
            <a:r>
              <a:rPr lang="en-GB" altLang="en-US" sz="2000" b="1" smtClean="0">
                <a:latin typeface="Arial" panose="020B0604020202020204" pitchFamily="34" charset="0"/>
                <a:ea typeface="ＭＳ Ｐゴシック" panose="020B0600070205080204" pitchFamily="34" charset="-128"/>
                <a:cs typeface="Arial" panose="020B0604020202020204" pitchFamily="34" charset="0"/>
              </a:rPr>
              <a:t> </a:t>
            </a: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February 2019.</a:t>
            </a:r>
          </a:p>
          <a:p>
            <a:endParaRPr lang="en-GB" altLang="en-US" sz="2800" dirty="0" smtClean="0">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264683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1851660" y="192309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altLang="en-US" sz="2000" dirty="0" smtClean="0">
                <a:latin typeface="Arial" panose="020B0604020202020204" pitchFamily="34" charset="0"/>
                <a:ea typeface="ＭＳ Ｐゴシック" panose="020B0600070205080204" pitchFamily="34" charset="-128"/>
                <a:cs typeface="Arial" panose="020B0604020202020204" pitchFamily="34" charset="0"/>
              </a:rPr>
              <a:t>The Quality and Standards Framework outlines the main features of quality management within the University, with reference to the relevant frameworks, policies and processes. </a:t>
            </a:r>
          </a:p>
          <a:p>
            <a:endParaRPr lang="en-GB" altLang="en-US" sz="2000" dirty="0"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dirty="0" smtClean="0">
                <a:latin typeface="Arial" panose="020B0604020202020204" pitchFamily="34" charset="0"/>
                <a:ea typeface="ＭＳ Ｐゴシック" panose="020B0600070205080204" pitchFamily="34" charset="-128"/>
                <a:cs typeface="Arial" panose="020B0604020202020204" pitchFamily="34" charset="0"/>
              </a:rPr>
              <a:t>The University’s Framework for Quality and Standards supports the Strategic Framework 2017 – 2022. </a:t>
            </a:r>
          </a:p>
          <a:p>
            <a:endParaRPr lang="en-GB" altLang="en-US" sz="2000" dirty="0"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dirty="0" smtClean="0">
                <a:latin typeface="Arial" panose="020B0604020202020204" pitchFamily="34" charset="0"/>
                <a:ea typeface="ＭＳ Ｐゴシック" panose="020B0600070205080204" pitchFamily="34" charset="-128"/>
                <a:cs typeface="Arial" panose="020B0604020202020204" pitchFamily="34" charset="0"/>
              </a:rPr>
              <a:t>The Framework for Quality and Standards applies to all credit and award-bearing provision, including research degrees and provision delivered by the University's collaborative partners.</a:t>
            </a:r>
          </a:p>
        </p:txBody>
      </p:sp>
    </p:spTree>
    <p:extLst>
      <p:ext uri="{BB962C8B-B14F-4D97-AF65-F5344CB8AC3E}">
        <p14:creationId xmlns:p14="http://schemas.microsoft.com/office/powerpoint/2010/main" val="418281926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3262313" y="1513523"/>
            <a:ext cx="5824537"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b="1" smtClean="0">
                <a:solidFill>
                  <a:srgbClr val="002060"/>
                </a:solidFill>
                <a:latin typeface="Arial" panose="020B0604020202020204" pitchFamily="34" charset="0"/>
                <a:ea typeface="ＭＳ Ｐゴシック" panose="020B0600070205080204" pitchFamily="34" charset="-128"/>
                <a:cs typeface="Arial" panose="020B0604020202020204" pitchFamily="34" charset="0"/>
              </a:rPr>
              <a:t>Continuous Monitoring and Enhancement</a:t>
            </a:r>
          </a:p>
        </p:txBody>
      </p:sp>
      <p:sp>
        <p:nvSpPr>
          <p:cNvPr id="5" name="Content Placeholder 2">
            <a:extLst>
              <a:ext uri="{FF2B5EF4-FFF2-40B4-BE49-F238E27FC236}">
                <a16:creationId xmlns:a16="http://schemas.microsoft.com/office/drawing/2014/main" id="{C0B2FDA6-22D1-48DE-848B-3C730DD0EAA6}"/>
              </a:ext>
            </a:extLst>
          </p:cNvPr>
          <p:cNvSpPr txBox="1">
            <a:spLocks/>
          </p:cNvSpPr>
          <p:nvPr/>
        </p:nvSpPr>
        <p:spPr bwMode="auto">
          <a:xfrm>
            <a:off x="857250" y="2508885"/>
            <a:ext cx="822960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panose="020B0604020202020204" pitchFamily="34" charset="0"/>
              <a:buNone/>
              <a:defRPr/>
            </a:pPr>
            <a:r>
              <a:rPr lang="en-GB" altLang="en-US" sz="2000" smtClean="0">
                <a:solidFill>
                  <a:srgbClr val="002060"/>
                </a:solidFill>
                <a:latin typeface="Arial" panose="020B0604020202020204" pitchFamily="34" charset="0"/>
                <a:ea typeface="ＭＳ Ｐゴシック" panose="020B0600070205080204" pitchFamily="34" charset="-128"/>
                <a:cs typeface="Arial" panose="020B0604020202020204" pitchFamily="34" charset="0"/>
              </a:rPr>
              <a:t>Benefits of CME:</a:t>
            </a:r>
          </a:p>
          <a:p>
            <a:pPr marL="0" indent="0">
              <a:buFont typeface="Arial" panose="020B0604020202020204" pitchFamily="34" charset="0"/>
              <a:buNone/>
              <a:defRPr/>
            </a:pPr>
            <a:endParaRPr lang="en-GB" altLang="en-US" sz="2000" smtClean="0">
              <a:solidFill>
                <a:srgbClr val="002060"/>
              </a:solidFill>
              <a:latin typeface="Arial" panose="020B0604020202020204" pitchFamily="34" charset="0"/>
              <a:ea typeface="ＭＳ Ｐゴシック" panose="020B0600070205080204" pitchFamily="34" charset="-128"/>
              <a:cs typeface="Arial" panose="020B0604020202020204" pitchFamily="34" charset="0"/>
            </a:endParaRPr>
          </a:p>
          <a:p>
            <a:pPr>
              <a:defRPr/>
            </a:pP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Flexible.</a:t>
            </a:r>
          </a:p>
          <a:p>
            <a:pPr>
              <a:defRPr/>
            </a:pP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Prospective rather than retrospective.</a:t>
            </a:r>
          </a:p>
          <a:p>
            <a:pPr>
              <a:defRPr/>
            </a:pP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Enhancement focussed.</a:t>
            </a:r>
          </a:p>
          <a:p>
            <a:pPr>
              <a:defRPr/>
            </a:pP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Utilises exception reporting.</a:t>
            </a:r>
          </a:p>
          <a:p>
            <a:pPr>
              <a:defRPr/>
            </a:pP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Enables quantitative and qualitative data to be responded to in a timely manner.</a:t>
            </a:r>
          </a:p>
          <a:p>
            <a:pPr>
              <a:defRPr/>
            </a:pP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Enables all stakeholders to fully engage in the process. </a:t>
            </a:r>
          </a:p>
          <a:p>
            <a:pPr marL="0" indent="0">
              <a:buFont typeface="Arial" panose="020B0604020202020204" pitchFamily="34" charset="0"/>
              <a:buNone/>
              <a:defRPr/>
            </a:pPr>
            <a:endParaRPr lang="en-GB" altLang="en-US" sz="2000" dirty="0">
              <a:solidFill>
                <a:srgbClr val="002060"/>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5798889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817370" y="122713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CME Overview – Programme Monitoring</a:t>
            </a:r>
          </a:p>
        </p:txBody>
      </p:sp>
      <p:sp>
        <p:nvSpPr>
          <p:cNvPr id="5" name="Content Placeholder 2"/>
          <p:cNvSpPr txBox="1">
            <a:spLocks/>
          </p:cNvSpPr>
          <p:nvPr/>
        </p:nvSpPr>
        <p:spPr bwMode="auto">
          <a:xfrm>
            <a:off x="1817370" y="1957388"/>
            <a:ext cx="8229600" cy="115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Programme level monitoring has 3 stages. At each stage programme teams normally consider the following:</a:t>
            </a:r>
          </a:p>
          <a:p>
            <a:pPr marL="0" indent="0">
              <a:buFont typeface="Arial" panose="020B0604020202020204" pitchFamily="34" charset="0"/>
              <a:buNone/>
            </a:pPr>
            <a:endParaRPr lang="en-GB" altLang="en-US" sz="2400" smtClean="0">
              <a:latin typeface="Arial" panose="020B0604020202020204" pitchFamily="34" charset="0"/>
              <a:ea typeface="ＭＳ Ｐゴシック" panose="020B0600070205080204" pitchFamily="34" charset="-128"/>
              <a:cs typeface="Arial" panose="020B0604020202020204" pitchFamily="34" charset="0"/>
            </a:endParaRPr>
          </a:p>
        </p:txBody>
      </p:sp>
      <p:pic>
        <p:nvPicPr>
          <p:cNvPr id="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7370" y="2692400"/>
            <a:ext cx="8188325" cy="343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675720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908810" y="128428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CME Overview – Programme Monitoring</a:t>
            </a:r>
            <a:endPar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2"/>
          <p:cNvSpPr txBox="1">
            <a:spLocks/>
          </p:cNvSpPr>
          <p:nvPr/>
        </p:nvSpPr>
        <p:spPr bwMode="auto">
          <a:xfrm>
            <a:off x="1908810" y="2014538"/>
            <a:ext cx="8229600" cy="411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Stages 1 and 2 of Programme Monitoring commence with an evaluation of module attainment data by Module Leaders and their teams.</a:t>
            </a:r>
          </a:p>
          <a:p>
            <a:endParaRPr lang="en-GB" altLang="en-US" sz="2000"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Module Leaders complete a Module Self-Evaluation, via WebHub, responding to a series of questions relating to the performance of students on their module(s).</a:t>
            </a:r>
          </a:p>
          <a:p>
            <a:endParaRPr lang="en-GB" altLang="en-US" sz="2000" smtClean="0">
              <a:latin typeface="Arial" panose="020B0604020202020204" pitchFamily="34" charset="0"/>
              <a:ea typeface="ＭＳ Ｐゴシック" panose="020B0600070205080204" pitchFamily="34" charset="-128"/>
              <a:cs typeface="Arial" panose="020B0604020202020204" pitchFamily="34" charset="0"/>
            </a:endParaRPr>
          </a:p>
          <a:p>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Module Leaders should ensure they report by exception and that comments are representative of every programme, which utilises their module(s).</a:t>
            </a:r>
          </a:p>
          <a:p>
            <a:endParaRPr lang="en-GB" altLang="en-US" sz="2000" smtClean="0">
              <a:latin typeface="Arial" panose="020B0604020202020204" pitchFamily="34" charset="0"/>
              <a:ea typeface="ＭＳ Ｐゴシック" panose="020B0600070205080204" pitchFamily="34" charset="-128"/>
              <a:cs typeface="Arial" panose="020B0604020202020204" pitchFamily="34" charset="0"/>
            </a:endParaRPr>
          </a:p>
          <a:p>
            <a:endParaRPr lang="en-GB" altLang="en-US" sz="2000" smtClean="0">
              <a:latin typeface="Arial" panose="020B0604020202020204" pitchFamily="34" charset="0"/>
              <a:ea typeface="ＭＳ Ｐゴシック" panose="020B0600070205080204" pitchFamily="34" charset="-128"/>
              <a:cs typeface="Arial" panose="020B0604020202020204" pitchFamily="34" charset="0"/>
            </a:endParaRPr>
          </a:p>
          <a:p>
            <a:endParaRPr lang="en-GB" altLang="en-US" sz="2000" smtClean="0">
              <a:latin typeface="Arial" panose="020B0604020202020204" pitchFamily="34" charset="0"/>
              <a:ea typeface="ＭＳ Ｐゴシック" panose="020B0600070205080204" pitchFamily="34" charset="-128"/>
              <a:cs typeface="Arial" panose="020B0604020202020204" pitchFamily="34" charset="0"/>
            </a:endParaRPr>
          </a:p>
          <a:p>
            <a:pPr>
              <a:buFont typeface="Arial" panose="020B0604020202020204" pitchFamily="34" charset="0"/>
              <a:buNone/>
            </a:pPr>
            <a:endParaRPr lang="en-GB" altLang="en-US" sz="2400" dirty="0" smtClean="0">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6014766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091690" y="114712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CME Overview – Programme Monitoring</a:t>
            </a:r>
            <a:endParaRPr lang="en-GB" altLang="en-US"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2">
            <a:extLst>
              <a:ext uri="{FF2B5EF4-FFF2-40B4-BE49-F238E27FC236}">
                <a16:creationId xmlns:a16="http://schemas.microsoft.com/office/drawing/2014/main" id="{AE7ADF79-68C7-4276-9E7D-29B66E75F156}"/>
              </a:ext>
            </a:extLst>
          </p:cNvPr>
          <p:cNvSpPr txBox="1">
            <a:spLocks/>
          </p:cNvSpPr>
          <p:nvPr/>
        </p:nvSpPr>
        <p:spPr bwMode="auto">
          <a:xfrm>
            <a:off x="2091690" y="187737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altLang="en-US" sz="1800" b="0" i="0" u="none" strike="noStrike" kern="1200" cap="none" spc="0" normalizeH="0" baseline="0" noProof="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WebHub is the primary source of programme data for the CME process. Programme Leaders are able to access this facility to obtain:</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altLang="en-US" sz="1800" b="0" i="0" u="none" strike="noStrike" kern="1200" cap="none" spc="0" normalizeH="0" baseline="0" noProof="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altLang="en-US" sz="1800" b="0" i="0" u="none" strike="noStrike" kern="1200" cap="none" spc="0" normalizeH="0" baseline="0" noProof="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Module Self-Evaluations.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altLang="en-US" sz="1800" b="0" i="0" u="none" strike="noStrike" kern="1200" cap="none" spc="0" normalizeH="0" baseline="0" noProof="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Module attainment data.</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altLang="en-US" sz="1800" b="0" i="0" u="none" strike="noStrike" kern="1200" cap="none" spc="0" normalizeH="0" baseline="0" noProof="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Retention, Completion and Award data.</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altLang="en-US" sz="1800" b="0" i="0" u="none" strike="noStrike" kern="1200" cap="none" spc="0" normalizeH="0" baseline="0" noProof="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Student survey data (NSS, UKES, PTES, DLHE).</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altLang="en-US" sz="1800" b="0" i="0" u="none" strike="noStrike" kern="1200" cap="none" spc="0" normalizeH="0" baseline="0" noProof="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Previous performance data.</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altLang="en-US" sz="1800" b="0" i="0" u="none" strike="noStrike" kern="1200" cap="none" spc="0" normalizeH="0" baseline="0" noProof="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altLang="en-US" sz="1800" b="0" i="0" u="none" strike="noStrike" kern="1200" cap="none" spc="0" normalizeH="0" baseline="0" noProof="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All of the above is collated into a Programme Performance Summary Report</a:t>
            </a:r>
            <a:r>
              <a:rPr kumimoji="0" lang="en-GB" altLang="en-US" sz="2000" b="0" i="0" u="none" strike="noStrike" kern="1200" cap="none" spc="0" normalizeH="0" baseline="0" noProof="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altLang="en-US" sz="2000" b="0" i="0" u="none" strike="noStrike" kern="1200" cap="none" spc="0" normalizeH="0" baseline="0" noProof="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altLang="en-US" sz="1800" b="0" i="0" u="none" strike="noStrike" kern="1200" cap="none" spc="0" normalizeH="0" baseline="0" noProof="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Programme Leaders can also use this facility to comment on performance data, and validation/review recommendations.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3200" b="0" i="0" u="none" strike="noStrike" kern="1200" cap="none" spc="0" normalizeH="0" baseline="0" noProof="0" dirty="0">
              <a:ln>
                <a:noFill/>
              </a:ln>
              <a:solidFill>
                <a:srgbClr val="001A52"/>
              </a:solidFill>
              <a:effectLst/>
              <a:uLnTx/>
              <a:uFillTx/>
              <a:latin typeface="Arial"/>
              <a:ea typeface="ＭＳ Ｐゴシック" charset="0"/>
              <a:cs typeface="Arial"/>
            </a:endParaRPr>
          </a:p>
        </p:txBody>
      </p:sp>
    </p:spTree>
    <p:extLst>
      <p:ext uri="{BB962C8B-B14F-4D97-AF65-F5344CB8AC3E}">
        <p14:creationId xmlns:p14="http://schemas.microsoft.com/office/powerpoint/2010/main" val="128685073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183130" y="128428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CME Overview – Programme Monitoring</a:t>
            </a:r>
            <a:endParaRPr lang="en-GB" altLang="en-US"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2">
            <a:extLst>
              <a:ext uri="{FF2B5EF4-FFF2-40B4-BE49-F238E27FC236}">
                <a16:creationId xmlns:a16="http://schemas.microsoft.com/office/drawing/2014/main" id="{A9F69EB7-AD18-4330-AA3B-224FB3F8231B}"/>
              </a:ext>
            </a:extLst>
          </p:cNvPr>
          <p:cNvSpPr txBox="1">
            <a:spLocks/>
          </p:cNvSpPr>
          <p:nvPr/>
        </p:nvSpPr>
        <p:spPr bwMode="auto">
          <a:xfrm>
            <a:off x="2183130" y="201453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altLang="en-US" sz="2000" b="0" i="0" u="none" strike="noStrike" kern="1200" cap="none" spc="0" normalizeH="0" baseline="0" noProof="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At each stage, programme teams review the totality of this information and create/update an Enhancement and Development Plan.</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altLang="en-US" sz="2000" b="0" i="0" u="none" strike="noStrike" kern="1200" cap="none" spc="0" normalizeH="0" baseline="0" noProof="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altLang="en-US" sz="2000" b="0" i="0" u="none" strike="noStrike" kern="1200" cap="none" spc="0" normalizeH="0" baseline="0" noProof="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Enhancement and Development Plans should:</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altLang="en-US" sz="2000" b="0" i="0" u="none" strike="noStrike" kern="1200" cap="none" spc="0" normalizeH="0" baseline="0" noProof="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altLang="en-US" sz="2000" b="0" i="0" u="none" strike="noStrike" kern="1200" cap="none" spc="0" normalizeH="0" baseline="0" noProof="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Detail enhancements and developments to address identified issues.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altLang="en-US" sz="2000" b="0" i="0" u="none" strike="noStrike" kern="1200" cap="none" spc="0" normalizeH="0" baseline="0" noProof="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Be monitored and updated on an ongoing basis.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altLang="en-US" sz="2000" b="0" i="0" u="none" strike="noStrike" kern="1200" cap="none" spc="0" normalizeH="0" baseline="0" noProof="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Be shared with students via Boards of Study.</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altLang="en-US" sz="2000" b="0" i="0" u="none" strike="noStrike" kern="1200" cap="none" spc="0" normalizeH="0" baseline="0" noProof="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Inform School/Department level monitoring.</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3200" b="0" i="0" u="none" strike="noStrike" kern="1200" cap="none" spc="0" normalizeH="0" baseline="0" noProof="0" dirty="0">
              <a:ln>
                <a:noFill/>
              </a:ln>
              <a:solidFill>
                <a:srgbClr val="001A52"/>
              </a:solidFill>
              <a:effectLst/>
              <a:uLnTx/>
              <a:uFillTx/>
              <a:latin typeface="Arial"/>
              <a:ea typeface="ＭＳ Ｐゴシック" charset="0"/>
              <a:cs typeface="Arial"/>
            </a:endParaRPr>
          </a:p>
        </p:txBody>
      </p:sp>
    </p:spTree>
    <p:extLst>
      <p:ext uri="{BB962C8B-B14F-4D97-AF65-F5344CB8AC3E}">
        <p14:creationId xmlns:p14="http://schemas.microsoft.com/office/powerpoint/2010/main" val="139095674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88770" y="1124268"/>
            <a:ext cx="8229600" cy="565150"/>
          </a:xfrm>
        </p:spPr>
        <p:txBody>
          <a:bodyPr/>
          <a:lstStyle/>
          <a:p>
            <a:pPr algn="ctr"/>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CME Overview – Programme Monitoring Timescales</a:t>
            </a:r>
            <a:endParaRPr lang="en-GB" altLang="en-US" smtClean="0">
              <a:latin typeface="Arial" panose="020B0604020202020204" pitchFamily="34" charset="0"/>
              <a:ea typeface="ＭＳ Ｐゴシック" panose="020B0600070205080204" pitchFamily="34" charset="-128"/>
              <a:cs typeface="Arial" panose="020B0604020202020204" pitchFamily="34" charset="0"/>
            </a:endParaRPr>
          </a:p>
        </p:txBody>
      </p:sp>
      <p:pic>
        <p:nvPicPr>
          <p:cNvPr id="5" name="Content Placeholder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515870" y="2037398"/>
            <a:ext cx="6375400" cy="4121150"/>
          </a:xfrm>
        </p:spPr>
      </p:pic>
    </p:spTree>
    <p:extLst>
      <p:ext uri="{BB962C8B-B14F-4D97-AF65-F5344CB8AC3E}">
        <p14:creationId xmlns:p14="http://schemas.microsoft.com/office/powerpoint/2010/main" val="178813992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794510" y="127285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CME Overview – School/Department Monitoring</a:t>
            </a:r>
            <a:endPar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2"/>
          <p:cNvSpPr txBox="1">
            <a:spLocks/>
          </p:cNvSpPr>
          <p:nvPr/>
        </p:nvSpPr>
        <p:spPr bwMode="auto">
          <a:xfrm>
            <a:off x="1794510" y="2003108"/>
            <a:ext cx="8229600"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altLang="en-US" sz="1800" smtClean="0">
                <a:latin typeface="Arial" panose="020B0604020202020204" pitchFamily="34" charset="0"/>
                <a:ea typeface="ＭＳ Ｐゴシック" panose="020B0600070205080204" pitchFamily="34" charset="-128"/>
                <a:cs typeface="Arial" panose="020B0604020202020204" pitchFamily="34" charset="0"/>
              </a:rPr>
              <a:t>At School/Department level there are 2 census points. At each census point Directors of School/Heads of Department normally consider:</a:t>
            </a:r>
          </a:p>
          <a:p>
            <a:pPr marL="0" indent="0">
              <a:buFont typeface="Arial" panose="020B0604020202020204" pitchFamily="34" charset="0"/>
              <a:buNone/>
            </a:pPr>
            <a:endParaRPr lang="en-GB" altLang="en-US" sz="1800" dirty="0" smtClean="0">
              <a:latin typeface="Arial" panose="020B0604020202020204" pitchFamily="34" charset="0"/>
              <a:ea typeface="ＭＳ Ｐゴシック" panose="020B0600070205080204" pitchFamily="34" charset="-128"/>
              <a:cs typeface="Arial" panose="020B0604020202020204" pitchFamily="34" charset="0"/>
            </a:endParaRPr>
          </a:p>
        </p:txBody>
      </p:sp>
      <p:graphicFrame>
        <p:nvGraphicFramePr>
          <p:cNvPr id="6" name="Table 5">
            <a:extLst>
              <a:ext uri="{FF2B5EF4-FFF2-40B4-BE49-F238E27FC236}">
                <a16:creationId xmlns:a16="http://schemas.microsoft.com/office/drawing/2014/main" id="{D7EFD9B3-FE21-4B71-89BE-2B9C7A3D2691}"/>
              </a:ext>
            </a:extLst>
          </p:cNvPr>
          <p:cNvGraphicFramePr>
            <a:graphicFrameLocks noGrp="1"/>
          </p:cNvGraphicFramePr>
          <p:nvPr>
            <p:extLst>
              <p:ext uri="{D42A27DB-BD31-4B8C-83A1-F6EECF244321}">
                <p14:modId xmlns:p14="http://schemas.microsoft.com/office/powerpoint/2010/main" val="1024481837"/>
              </p:ext>
            </p:extLst>
          </p:nvPr>
        </p:nvGraphicFramePr>
        <p:xfrm>
          <a:off x="1794510" y="2700020"/>
          <a:ext cx="8040688" cy="2778125"/>
        </p:xfrm>
        <a:graphic>
          <a:graphicData uri="http://schemas.openxmlformats.org/drawingml/2006/table">
            <a:tbl>
              <a:tblPr/>
              <a:tblGrid>
                <a:gridCol w="4021138">
                  <a:extLst>
                    <a:ext uri="{9D8B030D-6E8A-4147-A177-3AD203B41FA5}">
                      <a16:colId xmlns:a16="http://schemas.microsoft.com/office/drawing/2014/main" val="20000"/>
                    </a:ext>
                  </a:extLst>
                </a:gridCol>
                <a:gridCol w="4019550">
                  <a:extLst>
                    <a:ext uri="{9D8B030D-6E8A-4147-A177-3AD203B41FA5}">
                      <a16:colId xmlns:a16="http://schemas.microsoft.com/office/drawing/2014/main" val="20001"/>
                    </a:ext>
                  </a:extLst>
                </a:gridCol>
              </a:tblGrid>
              <a:tr h="228600">
                <a:tc>
                  <a:txBody>
                    <a:bodyPr/>
                    <a:lstStyle>
                      <a:lvl1pPr marL="0" algn="l" defTabSz="914400" rtl="0" eaLnBrk="1" latinLnBrk="0" hangingPunct="1">
                        <a:spcBef>
                          <a:spcPct val="20000"/>
                        </a:spcBef>
                        <a:buFont typeface="Arial" pitchFamily="34" charset="0"/>
                        <a:defRPr sz="2800" kern="1200">
                          <a:solidFill>
                            <a:schemeClr val="tx1"/>
                          </a:solidFill>
                          <a:latin typeface="Calibri" pitchFamily="34" charset="0"/>
                          <a:ea typeface="ＭＳ Ｐゴシック" pitchFamily="34" charset="-128"/>
                        </a:defRPr>
                      </a:lvl1pPr>
                      <a:lvl2pPr marL="742950" indent="-285750" algn="l" defTabSz="914400" rtl="0" eaLnBrk="1" latinLnBrk="0" hangingPunct="1">
                        <a:spcBef>
                          <a:spcPct val="20000"/>
                        </a:spcBef>
                        <a:buFont typeface="Arial" pitchFamily="34" charset="0"/>
                        <a:defRPr sz="2400" kern="1200">
                          <a:solidFill>
                            <a:schemeClr val="tx1"/>
                          </a:solidFill>
                          <a:latin typeface="Calibri" pitchFamily="34" charset="0"/>
                          <a:ea typeface="ＭＳ Ｐゴシック" pitchFamily="34" charset="-128"/>
                        </a:defRPr>
                      </a:lvl2pPr>
                      <a:lvl3pPr marL="1143000" indent="-228600" algn="l" defTabSz="914400" rtl="0" eaLnBrk="1" latinLnBrk="0" hangingPunct="1">
                        <a:spcBef>
                          <a:spcPct val="20000"/>
                        </a:spcBef>
                        <a:buFont typeface="Arial" pitchFamily="34" charset="0"/>
                        <a:defRPr sz="2000" kern="1200">
                          <a:solidFill>
                            <a:schemeClr val="tx1"/>
                          </a:solidFill>
                          <a:latin typeface="Calibri" pitchFamily="34" charset="0"/>
                          <a:ea typeface="ＭＳ Ｐゴシック" pitchFamily="34" charset="-128"/>
                        </a:defRPr>
                      </a:lvl3pPr>
                      <a:lvl4pPr marL="1600200" indent="-228600" algn="l" defTabSz="914400" rtl="0" eaLnBrk="1" latinLnBrk="0" hangingPunct="1">
                        <a:spcBef>
                          <a:spcPct val="20000"/>
                        </a:spcBef>
                        <a:buFont typeface="Arial" pitchFamily="34" charset="0"/>
                        <a:defRPr sz="1800" kern="1200">
                          <a:solidFill>
                            <a:schemeClr val="tx1"/>
                          </a:solidFill>
                          <a:latin typeface="Calibri" pitchFamily="34" charset="0"/>
                          <a:ea typeface="ＭＳ Ｐゴシック" pitchFamily="34" charset="-128"/>
                        </a:defRPr>
                      </a:lvl4pPr>
                      <a:lvl5pPr marL="2057400" indent="-228600" algn="l" defTabSz="914400" rtl="0" eaLnBrk="1" latinLnBrk="0" hangingPunct="1">
                        <a:spcBef>
                          <a:spcPct val="20000"/>
                        </a:spcBef>
                        <a:buFont typeface="Arial" pitchFamily="34" charset="0"/>
                        <a:defRPr sz="1800" kern="1200">
                          <a:solidFill>
                            <a:schemeClr val="tx1"/>
                          </a:solidFill>
                          <a:latin typeface="Calibri" pitchFamily="34" charset="0"/>
                          <a:ea typeface="ＭＳ Ｐゴシック" pitchFamily="34" charset="-128"/>
                        </a:defRPr>
                      </a:lvl5pPr>
                      <a:lvl6pPr marL="2514600" indent="-228600" algn="l" defTabSz="457200" rtl="0" eaLnBrk="0" fontAlgn="base" latinLnBrk="0" hangingPunct="0">
                        <a:spcBef>
                          <a:spcPct val="20000"/>
                        </a:spcBef>
                        <a:spcAft>
                          <a:spcPct val="0"/>
                        </a:spcAft>
                        <a:buFont typeface="Arial" pitchFamily="34" charset="0"/>
                        <a:defRPr sz="1800" kern="1200">
                          <a:solidFill>
                            <a:schemeClr val="tx1"/>
                          </a:solidFill>
                          <a:latin typeface="Calibri" pitchFamily="34" charset="0"/>
                          <a:ea typeface="ＭＳ Ｐゴシック" pitchFamily="34" charset="-128"/>
                        </a:defRPr>
                      </a:lvl6pPr>
                      <a:lvl7pPr marL="2971800" indent="-228600" algn="l" defTabSz="457200" rtl="0" eaLnBrk="0" fontAlgn="base" latinLnBrk="0" hangingPunct="0">
                        <a:spcBef>
                          <a:spcPct val="20000"/>
                        </a:spcBef>
                        <a:spcAft>
                          <a:spcPct val="0"/>
                        </a:spcAft>
                        <a:buFont typeface="Arial" pitchFamily="34" charset="0"/>
                        <a:defRPr sz="1800" kern="1200">
                          <a:solidFill>
                            <a:schemeClr val="tx1"/>
                          </a:solidFill>
                          <a:latin typeface="Calibri" pitchFamily="34" charset="0"/>
                          <a:ea typeface="ＭＳ Ｐゴシック" pitchFamily="34" charset="-128"/>
                        </a:defRPr>
                      </a:lvl7pPr>
                      <a:lvl8pPr marL="3429000" indent="-228600" algn="l" defTabSz="457200" rtl="0" eaLnBrk="0" fontAlgn="base" latinLnBrk="0" hangingPunct="0">
                        <a:spcBef>
                          <a:spcPct val="20000"/>
                        </a:spcBef>
                        <a:spcAft>
                          <a:spcPct val="0"/>
                        </a:spcAft>
                        <a:buFont typeface="Arial" pitchFamily="34" charset="0"/>
                        <a:defRPr sz="1800" kern="1200">
                          <a:solidFill>
                            <a:schemeClr val="tx1"/>
                          </a:solidFill>
                          <a:latin typeface="Calibri" pitchFamily="34" charset="0"/>
                          <a:ea typeface="ＭＳ Ｐゴシック" pitchFamily="34" charset="-128"/>
                        </a:defRPr>
                      </a:lvl8pPr>
                      <a:lvl9pPr marL="3886200" indent="-228600" algn="l" defTabSz="457200" rtl="0" eaLnBrk="0" fontAlgn="base" latinLnBrk="0" hangingPunct="0">
                        <a:spcBef>
                          <a:spcPct val="20000"/>
                        </a:spcBef>
                        <a:spcAft>
                          <a:spcPct val="0"/>
                        </a:spcAft>
                        <a:buFont typeface="Arial" pitchFamily="34" charset="0"/>
                        <a:defRPr sz="1800" kern="1200">
                          <a:solidFill>
                            <a:schemeClr val="tx1"/>
                          </a:solidFill>
                          <a:latin typeface="Calibri" pitchFamily="34" charset="0"/>
                          <a:ea typeface="ＭＳ Ｐゴシック" pitchFamily="34" charset="-128"/>
                        </a:defRPr>
                      </a:lvl9pPr>
                    </a:lstStyle>
                    <a:p>
                      <a:pPr marL="0" marR="0" lvl="0" indent="0" algn="just" defTabSz="457200" rtl="0" eaLnBrk="1" fontAlgn="base" latinLnBrk="0" hangingPunct="1">
                        <a:lnSpc>
                          <a:spcPct val="107000"/>
                        </a:lnSpc>
                        <a:spcBef>
                          <a:spcPct val="0"/>
                        </a:spcBef>
                        <a:spcAft>
                          <a:spcPct val="0"/>
                        </a:spcAft>
                        <a:buClrTx/>
                        <a:buSzTx/>
                        <a:buFontTx/>
                        <a:buNone/>
                        <a:tabLst/>
                      </a:pPr>
                      <a:r>
                        <a:rPr kumimoji="0" lang="en-GB" altLang="en-US" sz="1400" b="1" i="0" u="none" strike="noStrike" cap="none" normalizeH="0" baseline="0" dirty="0">
                          <a:ln>
                            <a:noFill/>
                          </a:ln>
                          <a:solidFill>
                            <a:srgbClr val="FFFFFF"/>
                          </a:solidFill>
                          <a:effectLst/>
                          <a:latin typeface="Calibri" pitchFamily="34" charset="0"/>
                          <a:ea typeface="ＭＳ Ｐゴシック" pitchFamily="34" charset="-128"/>
                        </a:rPr>
                        <a:t>Census Point 1</a:t>
                      </a:r>
                      <a:endParaRPr kumimoji="0" lang="en-GB" altLang="en-US" sz="1400" b="1" i="0" u="none" strike="noStrike" cap="none" normalizeH="0" baseline="0" dirty="0">
                        <a:ln>
                          <a:noFill/>
                        </a:ln>
                        <a:solidFill>
                          <a:srgbClr val="FFFFFF"/>
                        </a:solidFill>
                        <a:effectLst/>
                        <a:latin typeface="Calibri" pitchFamily="34" charset="0"/>
                        <a:ea typeface="PMingLiU" pitchFamily="18" charset="-120"/>
                        <a:cs typeface="Times New Roman" pitchFamily="18" charset="0"/>
                      </a:endParaRPr>
                    </a:p>
                  </a:txBody>
                  <a:tcPr marL="68574" marR="68574" marT="0" marB="0"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a:noFill/>
                    </a:lnTlToBr>
                    <a:lnBlToTr>
                      <a:noFill/>
                    </a:lnBlToTr>
                    <a:solidFill>
                      <a:srgbClr val="4F81BD"/>
                    </a:solidFill>
                  </a:tcPr>
                </a:tc>
                <a:tc>
                  <a:txBody>
                    <a:bodyPr/>
                    <a:lstStyle>
                      <a:lvl1pPr marL="0" algn="l" defTabSz="914400" rtl="0" eaLnBrk="1" latinLnBrk="0" hangingPunct="1">
                        <a:spcBef>
                          <a:spcPct val="20000"/>
                        </a:spcBef>
                        <a:buFont typeface="Arial" pitchFamily="34" charset="0"/>
                        <a:defRPr sz="2800" kern="1200">
                          <a:solidFill>
                            <a:schemeClr val="tx1"/>
                          </a:solidFill>
                          <a:latin typeface="Calibri" pitchFamily="34" charset="0"/>
                          <a:ea typeface="ＭＳ Ｐゴシック" pitchFamily="34" charset="-128"/>
                        </a:defRPr>
                      </a:lvl1pPr>
                      <a:lvl2pPr marL="742950" indent="-285750" algn="l" defTabSz="914400" rtl="0" eaLnBrk="1" latinLnBrk="0" hangingPunct="1">
                        <a:spcBef>
                          <a:spcPct val="20000"/>
                        </a:spcBef>
                        <a:buFont typeface="Arial" pitchFamily="34" charset="0"/>
                        <a:defRPr sz="2400" kern="1200">
                          <a:solidFill>
                            <a:schemeClr val="tx1"/>
                          </a:solidFill>
                          <a:latin typeface="Calibri" pitchFamily="34" charset="0"/>
                          <a:ea typeface="ＭＳ Ｐゴシック" pitchFamily="34" charset="-128"/>
                        </a:defRPr>
                      </a:lvl2pPr>
                      <a:lvl3pPr marL="1143000" indent="-228600" algn="l" defTabSz="914400" rtl="0" eaLnBrk="1" latinLnBrk="0" hangingPunct="1">
                        <a:spcBef>
                          <a:spcPct val="20000"/>
                        </a:spcBef>
                        <a:buFont typeface="Arial" pitchFamily="34" charset="0"/>
                        <a:defRPr sz="2000" kern="1200">
                          <a:solidFill>
                            <a:schemeClr val="tx1"/>
                          </a:solidFill>
                          <a:latin typeface="Calibri" pitchFamily="34" charset="0"/>
                          <a:ea typeface="ＭＳ Ｐゴシック" pitchFamily="34" charset="-128"/>
                        </a:defRPr>
                      </a:lvl3pPr>
                      <a:lvl4pPr marL="1600200" indent="-228600" algn="l" defTabSz="914400" rtl="0" eaLnBrk="1" latinLnBrk="0" hangingPunct="1">
                        <a:spcBef>
                          <a:spcPct val="20000"/>
                        </a:spcBef>
                        <a:buFont typeface="Arial" pitchFamily="34" charset="0"/>
                        <a:defRPr sz="1800" kern="1200">
                          <a:solidFill>
                            <a:schemeClr val="tx1"/>
                          </a:solidFill>
                          <a:latin typeface="Calibri" pitchFamily="34" charset="0"/>
                          <a:ea typeface="ＭＳ Ｐゴシック" pitchFamily="34" charset="-128"/>
                        </a:defRPr>
                      </a:lvl4pPr>
                      <a:lvl5pPr marL="2057400" indent="-228600" algn="l" defTabSz="914400" rtl="0" eaLnBrk="1" latinLnBrk="0" hangingPunct="1">
                        <a:spcBef>
                          <a:spcPct val="20000"/>
                        </a:spcBef>
                        <a:buFont typeface="Arial" pitchFamily="34" charset="0"/>
                        <a:defRPr sz="1800" kern="1200">
                          <a:solidFill>
                            <a:schemeClr val="tx1"/>
                          </a:solidFill>
                          <a:latin typeface="Calibri" pitchFamily="34" charset="0"/>
                          <a:ea typeface="ＭＳ Ｐゴシック" pitchFamily="34" charset="-128"/>
                        </a:defRPr>
                      </a:lvl5pPr>
                      <a:lvl6pPr marL="2514600" indent="-228600" algn="l" defTabSz="457200" rtl="0" eaLnBrk="0" fontAlgn="base" latinLnBrk="0" hangingPunct="0">
                        <a:spcBef>
                          <a:spcPct val="20000"/>
                        </a:spcBef>
                        <a:spcAft>
                          <a:spcPct val="0"/>
                        </a:spcAft>
                        <a:buFont typeface="Arial" pitchFamily="34" charset="0"/>
                        <a:defRPr sz="1800" kern="1200">
                          <a:solidFill>
                            <a:schemeClr val="tx1"/>
                          </a:solidFill>
                          <a:latin typeface="Calibri" pitchFamily="34" charset="0"/>
                          <a:ea typeface="ＭＳ Ｐゴシック" pitchFamily="34" charset="-128"/>
                        </a:defRPr>
                      </a:lvl6pPr>
                      <a:lvl7pPr marL="2971800" indent="-228600" algn="l" defTabSz="457200" rtl="0" eaLnBrk="0" fontAlgn="base" latinLnBrk="0" hangingPunct="0">
                        <a:spcBef>
                          <a:spcPct val="20000"/>
                        </a:spcBef>
                        <a:spcAft>
                          <a:spcPct val="0"/>
                        </a:spcAft>
                        <a:buFont typeface="Arial" pitchFamily="34" charset="0"/>
                        <a:defRPr sz="1800" kern="1200">
                          <a:solidFill>
                            <a:schemeClr val="tx1"/>
                          </a:solidFill>
                          <a:latin typeface="Calibri" pitchFamily="34" charset="0"/>
                          <a:ea typeface="ＭＳ Ｐゴシック" pitchFamily="34" charset="-128"/>
                        </a:defRPr>
                      </a:lvl7pPr>
                      <a:lvl8pPr marL="3429000" indent="-228600" algn="l" defTabSz="457200" rtl="0" eaLnBrk="0" fontAlgn="base" latinLnBrk="0" hangingPunct="0">
                        <a:spcBef>
                          <a:spcPct val="20000"/>
                        </a:spcBef>
                        <a:spcAft>
                          <a:spcPct val="0"/>
                        </a:spcAft>
                        <a:buFont typeface="Arial" pitchFamily="34" charset="0"/>
                        <a:defRPr sz="1800" kern="1200">
                          <a:solidFill>
                            <a:schemeClr val="tx1"/>
                          </a:solidFill>
                          <a:latin typeface="Calibri" pitchFamily="34" charset="0"/>
                          <a:ea typeface="ＭＳ Ｐゴシック" pitchFamily="34" charset="-128"/>
                        </a:defRPr>
                      </a:lvl8pPr>
                      <a:lvl9pPr marL="3886200" indent="-228600" algn="l" defTabSz="457200" rtl="0" eaLnBrk="0" fontAlgn="base" latinLnBrk="0" hangingPunct="0">
                        <a:spcBef>
                          <a:spcPct val="20000"/>
                        </a:spcBef>
                        <a:spcAft>
                          <a:spcPct val="0"/>
                        </a:spcAft>
                        <a:buFont typeface="Arial" pitchFamily="34" charset="0"/>
                        <a:defRPr sz="1800" kern="1200">
                          <a:solidFill>
                            <a:schemeClr val="tx1"/>
                          </a:solidFill>
                          <a:latin typeface="Calibri" pitchFamily="34" charset="0"/>
                          <a:ea typeface="ＭＳ Ｐゴシック" pitchFamily="34" charset="-128"/>
                        </a:defRPr>
                      </a:lvl9pPr>
                    </a:lstStyle>
                    <a:p>
                      <a:pPr marL="0" marR="0" lvl="0" indent="0" algn="just" defTabSz="457200" rtl="0" eaLnBrk="1" fontAlgn="base" latinLnBrk="0" hangingPunct="1">
                        <a:lnSpc>
                          <a:spcPct val="107000"/>
                        </a:lnSpc>
                        <a:spcBef>
                          <a:spcPct val="0"/>
                        </a:spcBef>
                        <a:spcAft>
                          <a:spcPct val="0"/>
                        </a:spcAft>
                        <a:buClrTx/>
                        <a:buSzTx/>
                        <a:buFontTx/>
                        <a:buNone/>
                        <a:tabLst/>
                      </a:pPr>
                      <a:r>
                        <a:rPr kumimoji="0" lang="en-GB" altLang="en-US" sz="1400" b="1" i="0" u="none" strike="noStrike" cap="none" normalizeH="0" baseline="0">
                          <a:ln>
                            <a:noFill/>
                          </a:ln>
                          <a:solidFill>
                            <a:srgbClr val="FFFFFF"/>
                          </a:solidFill>
                          <a:effectLst/>
                          <a:latin typeface="Calibri" pitchFamily="34" charset="0"/>
                          <a:ea typeface="ＭＳ Ｐゴシック" pitchFamily="34" charset="-128"/>
                        </a:rPr>
                        <a:t>Census Point 2</a:t>
                      </a:r>
                      <a:endParaRPr kumimoji="0" lang="en-GB" altLang="en-US" sz="1400" b="1" i="0" u="none" strike="noStrike" cap="none" normalizeH="0" baseline="0">
                        <a:ln>
                          <a:noFill/>
                        </a:ln>
                        <a:solidFill>
                          <a:srgbClr val="FFFFFF"/>
                        </a:solidFill>
                        <a:effectLst/>
                        <a:latin typeface="Calibri" pitchFamily="34" charset="0"/>
                        <a:ea typeface="PMingLiU" pitchFamily="18" charset="-120"/>
                        <a:cs typeface="Times New Roman" pitchFamily="18" charset="0"/>
                      </a:endParaRPr>
                    </a:p>
                  </a:txBody>
                  <a:tcPr marL="68574" marR="68574" marT="0" marB="0"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10000"/>
                  </a:ext>
                </a:extLst>
              </a:tr>
              <a:tr h="2549525">
                <a:tc>
                  <a:txBody>
                    <a:bodyPr/>
                    <a:lstStyle>
                      <a:lvl1pPr marL="342900" indent="-342900" algn="l" defTabSz="914400" rtl="0" eaLnBrk="1" latinLnBrk="0" hangingPunct="1">
                        <a:spcBef>
                          <a:spcPct val="20000"/>
                        </a:spcBef>
                        <a:buFont typeface="Arial" pitchFamily="34" charset="0"/>
                        <a:defRPr sz="2800" kern="1200">
                          <a:solidFill>
                            <a:schemeClr val="tx1"/>
                          </a:solidFill>
                          <a:latin typeface="Calibri" pitchFamily="34" charset="0"/>
                          <a:ea typeface="ＭＳ Ｐゴシック" pitchFamily="34" charset="-128"/>
                        </a:defRPr>
                      </a:lvl1pPr>
                      <a:lvl2pPr marL="742950" indent="-285750" algn="l" defTabSz="914400" rtl="0" eaLnBrk="1" latinLnBrk="0" hangingPunct="1">
                        <a:spcBef>
                          <a:spcPct val="20000"/>
                        </a:spcBef>
                        <a:buFont typeface="Arial" pitchFamily="34" charset="0"/>
                        <a:defRPr sz="2400" kern="1200">
                          <a:solidFill>
                            <a:schemeClr val="tx1"/>
                          </a:solidFill>
                          <a:latin typeface="Calibri" pitchFamily="34" charset="0"/>
                          <a:ea typeface="ＭＳ Ｐゴシック" pitchFamily="34" charset="-128"/>
                        </a:defRPr>
                      </a:lvl2pPr>
                      <a:lvl3pPr marL="1143000" indent="-228600" algn="l" defTabSz="914400" rtl="0" eaLnBrk="1" latinLnBrk="0" hangingPunct="1">
                        <a:spcBef>
                          <a:spcPct val="20000"/>
                        </a:spcBef>
                        <a:buFont typeface="Arial" pitchFamily="34" charset="0"/>
                        <a:defRPr sz="2000" kern="1200">
                          <a:solidFill>
                            <a:schemeClr val="tx1"/>
                          </a:solidFill>
                          <a:latin typeface="Calibri" pitchFamily="34" charset="0"/>
                          <a:ea typeface="ＭＳ Ｐゴシック" pitchFamily="34" charset="-128"/>
                        </a:defRPr>
                      </a:lvl3pPr>
                      <a:lvl4pPr marL="1600200" indent="-228600" algn="l" defTabSz="914400" rtl="0" eaLnBrk="1" latinLnBrk="0" hangingPunct="1">
                        <a:spcBef>
                          <a:spcPct val="20000"/>
                        </a:spcBef>
                        <a:buFont typeface="Arial" pitchFamily="34" charset="0"/>
                        <a:defRPr sz="1800" kern="1200">
                          <a:solidFill>
                            <a:schemeClr val="tx1"/>
                          </a:solidFill>
                          <a:latin typeface="Calibri" pitchFamily="34" charset="0"/>
                          <a:ea typeface="ＭＳ Ｐゴシック" pitchFamily="34" charset="-128"/>
                        </a:defRPr>
                      </a:lvl4pPr>
                      <a:lvl5pPr marL="2057400" indent="-228600" algn="l" defTabSz="914400" rtl="0" eaLnBrk="1" latinLnBrk="0" hangingPunct="1">
                        <a:spcBef>
                          <a:spcPct val="20000"/>
                        </a:spcBef>
                        <a:buFont typeface="Arial" pitchFamily="34" charset="0"/>
                        <a:defRPr sz="1800" kern="1200">
                          <a:solidFill>
                            <a:schemeClr val="tx1"/>
                          </a:solidFill>
                          <a:latin typeface="Calibri" pitchFamily="34" charset="0"/>
                          <a:ea typeface="ＭＳ Ｐゴシック" pitchFamily="34" charset="-128"/>
                        </a:defRPr>
                      </a:lvl5pPr>
                      <a:lvl6pPr marL="2514600" indent="-228600" algn="l" defTabSz="457200" rtl="0" eaLnBrk="0" fontAlgn="base" latinLnBrk="0" hangingPunct="0">
                        <a:spcBef>
                          <a:spcPct val="20000"/>
                        </a:spcBef>
                        <a:spcAft>
                          <a:spcPct val="0"/>
                        </a:spcAft>
                        <a:buFont typeface="Arial" pitchFamily="34" charset="0"/>
                        <a:defRPr sz="1800" kern="1200">
                          <a:solidFill>
                            <a:schemeClr val="tx1"/>
                          </a:solidFill>
                          <a:latin typeface="Calibri" pitchFamily="34" charset="0"/>
                          <a:ea typeface="ＭＳ Ｐゴシック" pitchFamily="34" charset="-128"/>
                        </a:defRPr>
                      </a:lvl6pPr>
                      <a:lvl7pPr marL="2971800" indent="-228600" algn="l" defTabSz="457200" rtl="0" eaLnBrk="0" fontAlgn="base" latinLnBrk="0" hangingPunct="0">
                        <a:spcBef>
                          <a:spcPct val="20000"/>
                        </a:spcBef>
                        <a:spcAft>
                          <a:spcPct val="0"/>
                        </a:spcAft>
                        <a:buFont typeface="Arial" pitchFamily="34" charset="0"/>
                        <a:defRPr sz="1800" kern="1200">
                          <a:solidFill>
                            <a:schemeClr val="tx1"/>
                          </a:solidFill>
                          <a:latin typeface="Calibri" pitchFamily="34" charset="0"/>
                          <a:ea typeface="ＭＳ Ｐゴシック" pitchFamily="34" charset="-128"/>
                        </a:defRPr>
                      </a:lvl7pPr>
                      <a:lvl8pPr marL="3429000" indent="-228600" algn="l" defTabSz="457200" rtl="0" eaLnBrk="0" fontAlgn="base" latinLnBrk="0" hangingPunct="0">
                        <a:spcBef>
                          <a:spcPct val="20000"/>
                        </a:spcBef>
                        <a:spcAft>
                          <a:spcPct val="0"/>
                        </a:spcAft>
                        <a:buFont typeface="Arial" pitchFamily="34" charset="0"/>
                        <a:defRPr sz="1800" kern="1200">
                          <a:solidFill>
                            <a:schemeClr val="tx1"/>
                          </a:solidFill>
                          <a:latin typeface="Calibri" pitchFamily="34" charset="0"/>
                          <a:ea typeface="ＭＳ Ｐゴシック" pitchFamily="34" charset="-128"/>
                        </a:defRPr>
                      </a:lvl8pPr>
                      <a:lvl9pPr marL="3886200" indent="-228600" algn="l" defTabSz="457200" rtl="0" eaLnBrk="0" fontAlgn="base" latinLnBrk="0" hangingPunct="0">
                        <a:spcBef>
                          <a:spcPct val="20000"/>
                        </a:spcBef>
                        <a:spcAft>
                          <a:spcPct val="0"/>
                        </a:spcAft>
                        <a:buFont typeface="Arial" pitchFamily="34" charset="0"/>
                        <a:defRPr sz="1800" kern="1200">
                          <a:solidFill>
                            <a:schemeClr val="tx1"/>
                          </a:solidFill>
                          <a:latin typeface="Calibri" pitchFamily="34" charset="0"/>
                          <a:ea typeface="ＭＳ Ｐゴシック" pitchFamily="34" charset="-128"/>
                        </a:defRPr>
                      </a:lvl9pPr>
                    </a:lstStyle>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chemeClr val="tx1"/>
                          </a:solidFill>
                          <a:effectLst/>
                          <a:latin typeface="Calibri" pitchFamily="34" charset="0"/>
                          <a:ea typeface="ＭＳ Ｐゴシック" pitchFamily="34" charset="-128"/>
                        </a:rPr>
                        <a:t>Programme Enhancement and Development Plans.</a:t>
                      </a:r>
                    </a:p>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chemeClr val="tx1"/>
                          </a:solidFill>
                          <a:effectLst/>
                          <a:latin typeface="Calibri" pitchFamily="34" charset="0"/>
                          <a:ea typeface="ＭＳ Ｐゴシック" pitchFamily="34" charset="-128"/>
                        </a:rPr>
                        <a:t>External Examiner Reports</a:t>
                      </a:r>
                    </a:p>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chemeClr val="tx1"/>
                          </a:solidFill>
                          <a:effectLst/>
                          <a:latin typeface="Calibri" pitchFamily="34" charset="0"/>
                          <a:ea typeface="ＭＳ Ｐゴシック" pitchFamily="34" charset="-128"/>
                        </a:rPr>
                        <a:t>Board of Examiners meeting actions</a:t>
                      </a:r>
                    </a:p>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chemeClr val="tx1"/>
                          </a:solidFill>
                          <a:effectLst/>
                          <a:latin typeface="Calibri" pitchFamily="34" charset="0"/>
                          <a:ea typeface="ＭＳ Ｐゴシック" pitchFamily="34" charset="-128"/>
                        </a:rPr>
                        <a:t>PSRB outcomes (as applicable)</a:t>
                      </a:r>
                    </a:p>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chemeClr val="tx1"/>
                          </a:solidFill>
                          <a:effectLst/>
                          <a:latin typeface="Calibri" pitchFamily="34" charset="0"/>
                          <a:ea typeface="ＭＳ Ｐゴシック" pitchFamily="34" charset="-128"/>
                        </a:rPr>
                        <a:t>Retention data</a:t>
                      </a:r>
                    </a:p>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chemeClr val="tx1"/>
                          </a:solidFill>
                          <a:effectLst/>
                          <a:latin typeface="Calibri" pitchFamily="34" charset="0"/>
                          <a:ea typeface="ＭＳ Ｐゴシック" pitchFamily="34" charset="-128"/>
                        </a:rPr>
                        <a:t>Completion data</a:t>
                      </a:r>
                    </a:p>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chemeClr val="tx1"/>
                          </a:solidFill>
                          <a:effectLst/>
                          <a:latin typeface="Calibri" pitchFamily="34" charset="0"/>
                          <a:ea typeface="ＭＳ Ｐゴシック" pitchFamily="34" charset="-128"/>
                        </a:rPr>
                        <a:t>Award data (including good degrees)</a:t>
                      </a:r>
                    </a:p>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chemeClr val="tx1"/>
                          </a:solidFill>
                          <a:effectLst/>
                          <a:latin typeface="Calibri" pitchFamily="34" charset="0"/>
                          <a:ea typeface="ＭＳ Ｐゴシック" pitchFamily="34" charset="-128"/>
                        </a:rPr>
                        <a:t>Equality and diversity data</a:t>
                      </a:r>
                    </a:p>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chemeClr val="tx1"/>
                          </a:solidFill>
                          <a:effectLst/>
                          <a:latin typeface="Calibri" pitchFamily="34" charset="0"/>
                          <a:ea typeface="ＭＳ Ｐゴシック" pitchFamily="34" charset="-128"/>
                        </a:rPr>
                        <a:t>DLHE data</a:t>
                      </a:r>
                    </a:p>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chemeClr val="tx1"/>
                          </a:solidFill>
                          <a:effectLst/>
                          <a:latin typeface="Calibri" pitchFamily="34" charset="0"/>
                          <a:ea typeface="ＭＳ Ｐゴシック" pitchFamily="34" charset="-128"/>
                        </a:rPr>
                        <a:t>UKES data </a:t>
                      </a:r>
                    </a:p>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chemeClr val="tx1"/>
                          </a:solidFill>
                          <a:effectLst/>
                          <a:latin typeface="Calibri" pitchFamily="34" charset="0"/>
                          <a:ea typeface="ＭＳ Ｐゴシック" pitchFamily="34" charset="-128"/>
                        </a:rPr>
                        <a:t>Previous performance data</a:t>
                      </a:r>
                      <a:endParaRPr kumimoji="0" lang="en-GB" altLang="en-US" sz="1300" b="0" i="0" u="none" strike="noStrike" cap="none" normalizeH="0" baseline="0" dirty="0">
                        <a:ln>
                          <a:noFill/>
                        </a:ln>
                        <a:solidFill>
                          <a:schemeClr val="tx1"/>
                        </a:solidFill>
                        <a:effectLst/>
                        <a:latin typeface="Calibri" pitchFamily="34" charset="0"/>
                        <a:ea typeface="PMingLiU" pitchFamily="18" charset="-120"/>
                        <a:cs typeface="Times New Roman" pitchFamily="18" charset="0"/>
                      </a:endParaRPr>
                    </a:p>
                  </a:txBody>
                  <a:tcPr marL="68574" marR="68574" marT="0" marB="0"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a:noFill/>
                    </a:lnTlToBr>
                    <a:lnBlToTr>
                      <a:noFill/>
                    </a:lnBlToTr>
                    <a:solidFill>
                      <a:srgbClr val="DCE6F2"/>
                    </a:solidFill>
                  </a:tcPr>
                </a:tc>
                <a:tc>
                  <a:txBody>
                    <a:bodyPr/>
                    <a:lstStyle>
                      <a:lvl1pPr marL="342900" indent="-342900" algn="l" defTabSz="914400" rtl="0" eaLnBrk="1" latinLnBrk="0" hangingPunct="1">
                        <a:spcBef>
                          <a:spcPct val="20000"/>
                        </a:spcBef>
                        <a:buFont typeface="Arial" pitchFamily="34" charset="0"/>
                        <a:defRPr sz="2800" kern="1200">
                          <a:solidFill>
                            <a:schemeClr val="tx1"/>
                          </a:solidFill>
                          <a:latin typeface="Calibri" pitchFamily="34" charset="0"/>
                          <a:ea typeface="ＭＳ Ｐゴシック" pitchFamily="34" charset="-128"/>
                        </a:defRPr>
                      </a:lvl1pPr>
                      <a:lvl2pPr marL="742950" indent="-285750" algn="l" defTabSz="914400" rtl="0" eaLnBrk="1" latinLnBrk="0" hangingPunct="1">
                        <a:spcBef>
                          <a:spcPct val="20000"/>
                        </a:spcBef>
                        <a:buFont typeface="Arial" pitchFamily="34" charset="0"/>
                        <a:defRPr sz="2400" kern="1200">
                          <a:solidFill>
                            <a:schemeClr val="tx1"/>
                          </a:solidFill>
                          <a:latin typeface="Calibri" pitchFamily="34" charset="0"/>
                          <a:ea typeface="ＭＳ Ｐゴシック" pitchFamily="34" charset="-128"/>
                        </a:defRPr>
                      </a:lvl2pPr>
                      <a:lvl3pPr marL="1143000" indent="-228600" algn="l" defTabSz="914400" rtl="0" eaLnBrk="1" latinLnBrk="0" hangingPunct="1">
                        <a:spcBef>
                          <a:spcPct val="20000"/>
                        </a:spcBef>
                        <a:buFont typeface="Arial" pitchFamily="34" charset="0"/>
                        <a:defRPr sz="2000" kern="1200">
                          <a:solidFill>
                            <a:schemeClr val="tx1"/>
                          </a:solidFill>
                          <a:latin typeface="Calibri" pitchFamily="34" charset="0"/>
                          <a:ea typeface="ＭＳ Ｐゴシック" pitchFamily="34" charset="-128"/>
                        </a:defRPr>
                      </a:lvl3pPr>
                      <a:lvl4pPr marL="1600200" indent="-228600" algn="l" defTabSz="914400" rtl="0" eaLnBrk="1" latinLnBrk="0" hangingPunct="1">
                        <a:spcBef>
                          <a:spcPct val="20000"/>
                        </a:spcBef>
                        <a:buFont typeface="Arial" pitchFamily="34" charset="0"/>
                        <a:defRPr sz="1800" kern="1200">
                          <a:solidFill>
                            <a:schemeClr val="tx1"/>
                          </a:solidFill>
                          <a:latin typeface="Calibri" pitchFamily="34" charset="0"/>
                          <a:ea typeface="ＭＳ Ｐゴシック" pitchFamily="34" charset="-128"/>
                        </a:defRPr>
                      </a:lvl4pPr>
                      <a:lvl5pPr marL="2057400" indent="-228600" algn="l" defTabSz="914400" rtl="0" eaLnBrk="1" latinLnBrk="0" hangingPunct="1">
                        <a:spcBef>
                          <a:spcPct val="20000"/>
                        </a:spcBef>
                        <a:buFont typeface="Arial" pitchFamily="34" charset="0"/>
                        <a:defRPr sz="1800" kern="1200">
                          <a:solidFill>
                            <a:schemeClr val="tx1"/>
                          </a:solidFill>
                          <a:latin typeface="Calibri" pitchFamily="34" charset="0"/>
                          <a:ea typeface="ＭＳ Ｐゴシック" pitchFamily="34" charset="-128"/>
                        </a:defRPr>
                      </a:lvl5pPr>
                      <a:lvl6pPr marL="2514600" indent="-228600" algn="l" defTabSz="457200" rtl="0" eaLnBrk="0" fontAlgn="base" latinLnBrk="0" hangingPunct="0">
                        <a:spcBef>
                          <a:spcPct val="20000"/>
                        </a:spcBef>
                        <a:spcAft>
                          <a:spcPct val="0"/>
                        </a:spcAft>
                        <a:buFont typeface="Arial" pitchFamily="34" charset="0"/>
                        <a:defRPr sz="1800" kern="1200">
                          <a:solidFill>
                            <a:schemeClr val="tx1"/>
                          </a:solidFill>
                          <a:latin typeface="Calibri" pitchFamily="34" charset="0"/>
                          <a:ea typeface="ＭＳ Ｐゴシック" pitchFamily="34" charset="-128"/>
                        </a:defRPr>
                      </a:lvl6pPr>
                      <a:lvl7pPr marL="2971800" indent="-228600" algn="l" defTabSz="457200" rtl="0" eaLnBrk="0" fontAlgn="base" latinLnBrk="0" hangingPunct="0">
                        <a:spcBef>
                          <a:spcPct val="20000"/>
                        </a:spcBef>
                        <a:spcAft>
                          <a:spcPct val="0"/>
                        </a:spcAft>
                        <a:buFont typeface="Arial" pitchFamily="34" charset="0"/>
                        <a:defRPr sz="1800" kern="1200">
                          <a:solidFill>
                            <a:schemeClr val="tx1"/>
                          </a:solidFill>
                          <a:latin typeface="Calibri" pitchFamily="34" charset="0"/>
                          <a:ea typeface="ＭＳ Ｐゴシック" pitchFamily="34" charset="-128"/>
                        </a:defRPr>
                      </a:lvl7pPr>
                      <a:lvl8pPr marL="3429000" indent="-228600" algn="l" defTabSz="457200" rtl="0" eaLnBrk="0" fontAlgn="base" latinLnBrk="0" hangingPunct="0">
                        <a:spcBef>
                          <a:spcPct val="20000"/>
                        </a:spcBef>
                        <a:spcAft>
                          <a:spcPct val="0"/>
                        </a:spcAft>
                        <a:buFont typeface="Arial" pitchFamily="34" charset="0"/>
                        <a:defRPr sz="1800" kern="1200">
                          <a:solidFill>
                            <a:schemeClr val="tx1"/>
                          </a:solidFill>
                          <a:latin typeface="Calibri" pitchFamily="34" charset="0"/>
                          <a:ea typeface="ＭＳ Ｐゴシック" pitchFamily="34" charset="-128"/>
                        </a:defRPr>
                      </a:lvl8pPr>
                      <a:lvl9pPr marL="3886200" indent="-228600" algn="l" defTabSz="457200" rtl="0" eaLnBrk="0" fontAlgn="base" latinLnBrk="0" hangingPunct="0">
                        <a:spcBef>
                          <a:spcPct val="20000"/>
                        </a:spcBef>
                        <a:spcAft>
                          <a:spcPct val="0"/>
                        </a:spcAft>
                        <a:buFont typeface="Arial" pitchFamily="34" charset="0"/>
                        <a:defRPr sz="1800" kern="1200">
                          <a:solidFill>
                            <a:schemeClr val="tx1"/>
                          </a:solidFill>
                          <a:latin typeface="Calibri" pitchFamily="34" charset="0"/>
                          <a:ea typeface="ＭＳ Ｐゴシック" pitchFamily="34" charset="-128"/>
                        </a:defRPr>
                      </a:lvl9pPr>
                    </a:lstStyle>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rgbClr val="000000"/>
                          </a:solidFill>
                          <a:effectLst/>
                          <a:latin typeface="Calibri" pitchFamily="34" charset="0"/>
                          <a:ea typeface="ＭＳ Ｐゴシック" pitchFamily="34" charset="-128"/>
                        </a:rPr>
                        <a:t>Programme Enhancement and Development Plans</a:t>
                      </a:r>
                    </a:p>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rgbClr val="000000"/>
                          </a:solidFill>
                          <a:effectLst/>
                          <a:latin typeface="Calibri" pitchFamily="34" charset="0"/>
                          <a:ea typeface="ＭＳ Ｐゴシック" pitchFamily="34" charset="-128"/>
                        </a:rPr>
                        <a:t>Board of Examiners meeting actions</a:t>
                      </a:r>
                    </a:p>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rgbClr val="000000"/>
                          </a:solidFill>
                          <a:effectLst/>
                          <a:latin typeface="Calibri" pitchFamily="34" charset="0"/>
                          <a:ea typeface="ＭＳ Ｐゴシック" pitchFamily="34" charset="-128"/>
                        </a:rPr>
                        <a:t>PSRB outcomes (as applicable)</a:t>
                      </a:r>
                    </a:p>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rgbClr val="000000"/>
                          </a:solidFill>
                          <a:effectLst/>
                          <a:latin typeface="Calibri" pitchFamily="34" charset="0"/>
                          <a:ea typeface="ＭＳ Ｐゴシック" pitchFamily="34" charset="-128"/>
                        </a:rPr>
                        <a:t>NSS data</a:t>
                      </a:r>
                    </a:p>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rgbClr val="000000"/>
                          </a:solidFill>
                          <a:effectLst/>
                          <a:latin typeface="Calibri" pitchFamily="34" charset="0"/>
                          <a:ea typeface="ＭＳ Ｐゴシック" pitchFamily="34" charset="-128"/>
                        </a:rPr>
                        <a:t>PTES data</a:t>
                      </a:r>
                    </a:p>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rgbClr val="000000"/>
                          </a:solidFill>
                          <a:effectLst/>
                          <a:latin typeface="Calibri" pitchFamily="34" charset="0"/>
                          <a:ea typeface="ＭＳ Ｐゴシック" pitchFamily="34" charset="-128"/>
                        </a:rPr>
                        <a:t>Equality and diversity data</a:t>
                      </a:r>
                    </a:p>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rgbClr val="000000"/>
                          </a:solidFill>
                          <a:effectLst/>
                          <a:latin typeface="Calibri" pitchFamily="34" charset="0"/>
                          <a:ea typeface="ＭＳ Ｐゴシック" pitchFamily="34" charset="-128"/>
                        </a:rPr>
                        <a:t>Applications data</a:t>
                      </a:r>
                    </a:p>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rgbClr val="000000"/>
                          </a:solidFill>
                          <a:effectLst/>
                          <a:latin typeface="Calibri" pitchFamily="34" charset="0"/>
                          <a:ea typeface="ＭＳ Ｐゴシック" pitchFamily="34" charset="-128"/>
                        </a:rPr>
                        <a:t>Final retention data</a:t>
                      </a:r>
                    </a:p>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rgbClr val="000000"/>
                          </a:solidFill>
                          <a:effectLst/>
                          <a:latin typeface="Calibri" pitchFamily="34" charset="0"/>
                          <a:ea typeface="ＭＳ Ｐゴシック" pitchFamily="34" charset="-128"/>
                        </a:rPr>
                        <a:t>Final completion data</a:t>
                      </a:r>
                    </a:p>
                    <a:p>
                      <a:pPr marL="342900" marR="0" lvl="0" indent="-342900" algn="l" defTabSz="457200" rtl="0" eaLnBrk="1" fontAlgn="base" latinLnBrk="0" hangingPunct="1">
                        <a:lnSpc>
                          <a:spcPct val="107000"/>
                        </a:lnSpc>
                        <a:spcBef>
                          <a:spcPct val="0"/>
                        </a:spcBef>
                        <a:spcAft>
                          <a:spcPct val="0"/>
                        </a:spcAft>
                        <a:buClrTx/>
                        <a:buSzTx/>
                        <a:buFont typeface="Symbol" pitchFamily="18" charset="2"/>
                        <a:buChar char=""/>
                        <a:tabLst/>
                      </a:pPr>
                      <a:r>
                        <a:rPr kumimoji="0" lang="en-GB" altLang="en-US" sz="1300" b="0" i="0" u="none" strike="noStrike" cap="none" normalizeH="0" baseline="0" dirty="0">
                          <a:ln>
                            <a:noFill/>
                          </a:ln>
                          <a:solidFill>
                            <a:srgbClr val="000000"/>
                          </a:solidFill>
                          <a:effectLst/>
                          <a:latin typeface="Calibri" pitchFamily="34" charset="0"/>
                          <a:ea typeface="ＭＳ Ｐゴシック" pitchFamily="34" charset="-128"/>
                        </a:rPr>
                        <a:t>Final award data (including good degrees)</a:t>
                      </a:r>
                      <a:endParaRPr kumimoji="0" lang="en-GB" altLang="en-US" sz="1300" b="0" i="0" u="none" strike="noStrike" cap="none" normalizeH="0" baseline="0" dirty="0">
                        <a:ln>
                          <a:noFill/>
                        </a:ln>
                        <a:solidFill>
                          <a:srgbClr val="000000"/>
                        </a:solidFill>
                        <a:effectLst/>
                        <a:latin typeface="Calibri" pitchFamily="34" charset="0"/>
                        <a:ea typeface="PMingLiU" pitchFamily="18" charset="-120"/>
                        <a:cs typeface="Times New Roman" pitchFamily="18" charset="0"/>
                      </a:endParaRPr>
                    </a:p>
                  </a:txBody>
                  <a:tcPr marL="68574" marR="68574" marT="0" marB="0"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a:noFill/>
                    </a:lnTlToBr>
                    <a:lnBlToTr>
                      <a:noFill/>
                    </a:lnBlToTr>
                    <a:solidFill>
                      <a:srgbClr val="DCE6F2"/>
                    </a:solidFill>
                  </a:tcPr>
                </a:tc>
                <a:extLst>
                  <a:ext uri="{0D108BD9-81ED-4DB2-BD59-A6C34878D82A}">
                    <a16:rowId xmlns:a16="http://schemas.microsoft.com/office/drawing/2014/main" val="10001"/>
                  </a:ext>
                </a:extLst>
              </a:tr>
            </a:tbl>
          </a:graphicData>
        </a:graphic>
      </p:graphicFrame>
      <p:sp>
        <p:nvSpPr>
          <p:cNvPr id="7" name="TextBox 11"/>
          <p:cNvSpPr txBox="1">
            <a:spLocks noChangeArrowheads="1"/>
          </p:cNvSpPr>
          <p:nvPr/>
        </p:nvSpPr>
        <p:spPr bwMode="auto">
          <a:xfrm>
            <a:off x="1794510" y="5524183"/>
            <a:ext cx="75120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defTabSz="457200" eaLnBrk="0" fontAlgn="base" hangingPunct="0">
              <a:spcBef>
                <a:spcPct val="0"/>
              </a:spcBef>
              <a:spcAft>
                <a:spcPct val="0"/>
              </a:spcAft>
              <a:buFont typeface="Arial" panose="020B0604020202020204" pitchFamily="34" charset="0"/>
              <a:buNone/>
            </a:pPr>
            <a:r>
              <a:rPr lang="en-GB" altLang="en-US" sz="1800" dirty="0" smtClean="0">
                <a:solidFill>
                  <a:srgbClr val="001A52"/>
                </a:solidFill>
                <a:latin typeface="Arial" panose="020B0604020202020204" pitchFamily="34" charset="0"/>
                <a:cs typeface="Arial" panose="020B0604020202020204" pitchFamily="34" charset="0"/>
              </a:rPr>
              <a:t>School/Department management information is provided within a School/Department Performance Summary Report, which is made available via </a:t>
            </a:r>
            <a:r>
              <a:rPr lang="en-GB" altLang="en-US" sz="1800" dirty="0" err="1" smtClean="0">
                <a:solidFill>
                  <a:srgbClr val="001A52"/>
                </a:solidFill>
                <a:latin typeface="Arial" panose="020B0604020202020204" pitchFamily="34" charset="0"/>
                <a:cs typeface="Arial" panose="020B0604020202020204" pitchFamily="34" charset="0"/>
              </a:rPr>
              <a:t>WebHub</a:t>
            </a:r>
            <a:r>
              <a:rPr lang="en-GB" altLang="en-US" sz="1800" dirty="0" smtClean="0">
                <a:solidFill>
                  <a:srgbClr val="001A52"/>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35469549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943100" y="149002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rPr>
              <a:t>CME Overview – School/Department Monitoring</a:t>
            </a:r>
          </a:p>
        </p:txBody>
      </p:sp>
      <p:sp>
        <p:nvSpPr>
          <p:cNvPr id="5" name="Content Placeholder 2">
            <a:extLst>
              <a:ext uri="{FF2B5EF4-FFF2-40B4-BE49-F238E27FC236}">
                <a16:creationId xmlns:a16="http://schemas.microsoft.com/office/drawing/2014/main" id="{33B6BDE4-176E-4E6E-BD4E-CC39D5734C5E}"/>
              </a:ext>
            </a:extLst>
          </p:cNvPr>
          <p:cNvSpPr txBox="1">
            <a:spLocks/>
          </p:cNvSpPr>
          <p:nvPr/>
        </p:nvSpPr>
        <p:spPr bwMode="auto">
          <a:xfrm>
            <a:off x="1943100" y="2220278"/>
            <a:ext cx="8229600" cy="404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panose="020B0604020202020204" pitchFamily="34" charset="0"/>
              <a:buNone/>
              <a:defRPr/>
            </a:pP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At each census point Directors of School/Heads of Department produce/update a School/Department monitoring report and Enhancement and Development Plan.</a:t>
            </a:r>
          </a:p>
          <a:p>
            <a:pPr marL="0" indent="0">
              <a:buFont typeface="Arial" panose="020B0604020202020204" pitchFamily="34" charset="0"/>
              <a:buNone/>
              <a:defRPr/>
            </a:pPr>
            <a:endParaRPr lang="en-GB" altLang="en-US" sz="2000" smtClean="0">
              <a:latin typeface="Arial" panose="020B0604020202020204" pitchFamily="34" charset="0"/>
              <a:ea typeface="ＭＳ Ｐゴシック" panose="020B0600070205080204" pitchFamily="34" charset="-128"/>
              <a:cs typeface="Arial" panose="020B0604020202020204" pitchFamily="34" charset="0"/>
            </a:endParaRPr>
          </a:p>
          <a:p>
            <a:pPr marL="0" indent="0">
              <a:buFont typeface="Arial" panose="020B0604020202020204" pitchFamily="34" charset="0"/>
              <a:buNone/>
              <a:defRPr/>
            </a:pP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School/Department Monitoring Reports address, as applicable, all undergraduate, postgraduate taught and collaborative programmes.</a:t>
            </a:r>
          </a:p>
          <a:p>
            <a:pPr marL="0" indent="0">
              <a:buFont typeface="Arial" panose="020B0604020202020204" pitchFamily="34" charset="0"/>
              <a:buNone/>
              <a:defRPr/>
            </a:pPr>
            <a:endParaRPr lang="en-GB" altLang="en-US" sz="2000" smtClean="0">
              <a:latin typeface="Arial" panose="020B0604020202020204" pitchFamily="34" charset="0"/>
              <a:ea typeface="ＭＳ Ｐゴシック" panose="020B0600070205080204" pitchFamily="34" charset="-128"/>
              <a:cs typeface="Arial" panose="020B0604020202020204" pitchFamily="34" charset="0"/>
            </a:endParaRPr>
          </a:p>
          <a:p>
            <a:pPr marL="0" indent="0">
              <a:buFont typeface="Arial" panose="020B0604020202020204" pitchFamily="34" charset="0"/>
              <a:buNone/>
              <a:defRPr/>
            </a:pP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School/Department Monitoring Reports and Enhancement and Development Plans inform Faculty level monitoring</a:t>
            </a:r>
            <a:r>
              <a:rPr lang="en-GB" altLang="en-US" sz="2200" smtClean="0">
                <a:latin typeface="Arial" panose="020B0604020202020204" pitchFamily="34" charset="0"/>
                <a:ea typeface="ＭＳ Ｐゴシック" panose="020B0600070205080204" pitchFamily="34" charset="-128"/>
                <a:cs typeface="Arial" panose="020B0604020202020204" pitchFamily="34" charset="0"/>
              </a:rPr>
              <a:t>.</a:t>
            </a:r>
          </a:p>
          <a:p>
            <a:pPr>
              <a:defRPr/>
            </a:pPr>
            <a:endParaRPr lang="en-GB" altLang="en-US" sz="2200" dirty="0">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93356237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366010" y="155860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CME Overview – School/Department Monitoring Timescales</a:t>
            </a:r>
            <a:endParaRPr lang="en-GB" altLang="en-US"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2">
            <a:extLst>
              <a:ext uri="{FF2B5EF4-FFF2-40B4-BE49-F238E27FC236}">
                <a16:creationId xmlns:a16="http://schemas.microsoft.com/office/drawing/2014/main" id="{9B54EC1E-B8E2-41F2-A9C2-F36DFF17BB36}"/>
              </a:ext>
            </a:extLst>
          </p:cNvPr>
          <p:cNvSpPr txBox="1">
            <a:spLocks/>
          </p:cNvSpPr>
          <p:nvPr/>
        </p:nvSpPr>
        <p:spPr bwMode="auto">
          <a:xfrm>
            <a:off x="2366010" y="228885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School/Department Monitoring Reports and Enhancement and Development Plans will be considered by FQAEC in:</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1" i="0" u="none" strike="noStrike" kern="1200" cap="none" spc="0" normalizeH="0" baseline="0" noProof="0" smtClean="0">
                <a:ln>
                  <a:noFill/>
                </a:ln>
                <a:solidFill>
                  <a:srgbClr val="001A52"/>
                </a:solidFill>
                <a:effectLst/>
                <a:uLnTx/>
                <a:uFillTx/>
                <a:latin typeface="Arial"/>
                <a:ea typeface="ＭＳ Ｐゴシック" charset="0"/>
                <a:cs typeface="Arial"/>
              </a:rPr>
              <a:t>September 2019 (Census Point 1)</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2000" b="1"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1" i="0" u="none" strike="noStrike" kern="1200" cap="none" spc="0" normalizeH="0" baseline="0" noProof="0" smtClean="0">
                <a:ln>
                  <a:noFill/>
                </a:ln>
                <a:solidFill>
                  <a:srgbClr val="001A52"/>
                </a:solidFill>
                <a:effectLst/>
                <a:uLnTx/>
                <a:uFillTx/>
                <a:latin typeface="Arial"/>
                <a:ea typeface="ＭＳ Ｐゴシック" charset="0"/>
                <a:cs typeface="Arial"/>
              </a:rPr>
              <a:t>November 2019 (Census Point 2)</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3200" b="0" i="0" u="none" strike="noStrike" kern="1200" cap="none" spc="0" normalizeH="0" baseline="0" noProof="0" dirty="0">
              <a:ln>
                <a:noFill/>
              </a:ln>
              <a:solidFill>
                <a:srgbClr val="001A52"/>
              </a:solidFill>
              <a:effectLst/>
              <a:uLnTx/>
              <a:uFillTx/>
              <a:latin typeface="Arial"/>
              <a:ea typeface="ＭＳ Ｐゴシック" charset="0"/>
              <a:cs typeface="Arial"/>
            </a:endParaRPr>
          </a:p>
        </p:txBody>
      </p:sp>
    </p:spTree>
    <p:extLst>
      <p:ext uri="{BB962C8B-B14F-4D97-AF65-F5344CB8AC3E}">
        <p14:creationId xmlns:p14="http://schemas.microsoft.com/office/powerpoint/2010/main" val="193805517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125980" y="123856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CME Overview – Faculty Monitoring</a:t>
            </a:r>
          </a:p>
        </p:txBody>
      </p:sp>
      <p:sp>
        <p:nvSpPr>
          <p:cNvPr id="5" name="Content Placeholder 2">
            <a:extLst>
              <a:ext uri="{FF2B5EF4-FFF2-40B4-BE49-F238E27FC236}">
                <a16:creationId xmlns:a16="http://schemas.microsoft.com/office/drawing/2014/main" id="{BBC440A1-A969-485E-9E86-46F2DDCF745A}"/>
              </a:ext>
            </a:extLst>
          </p:cNvPr>
          <p:cNvSpPr txBox="1">
            <a:spLocks/>
          </p:cNvSpPr>
          <p:nvPr/>
        </p:nvSpPr>
        <p:spPr bwMode="auto">
          <a:xfrm>
            <a:off x="2125980" y="1968818"/>
            <a:ext cx="8229600" cy="404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panose="020B0604020202020204" pitchFamily="34" charset="0"/>
              <a:buNone/>
              <a:defRPr/>
            </a:pP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There is 1 census point at Faculty level.</a:t>
            </a:r>
          </a:p>
          <a:p>
            <a:pPr marL="0" indent="0">
              <a:buFont typeface="Arial" panose="020B0604020202020204" pitchFamily="34" charset="0"/>
              <a:buNone/>
              <a:defRPr/>
            </a:pPr>
            <a:endParaRPr lang="en-GB" altLang="en-US" sz="2000" smtClean="0">
              <a:latin typeface="Arial" panose="020B0604020202020204" pitchFamily="34" charset="0"/>
              <a:ea typeface="ＭＳ Ｐゴシック" panose="020B0600070205080204" pitchFamily="34" charset="-128"/>
              <a:cs typeface="Arial" panose="020B0604020202020204" pitchFamily="34" charset="0"/>
            </a:endParaRPr>
          </a:p>
          <a:p>
            <a:pPr marL="0" indent="0">
              <a:buFont typeface="Arial" panose="020B0604020202020204" pitchFamily="34" charset="0"/>
              <a:buNone/>
              <a:defRPr/>
            </a:pP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Informed by School/Department Monitoring Reports, ADQs produce a Faculty Monitoring Report which addresses:</a:t>
            </a:r>
          </a:p>
          <a:p>
            <a:pPr marL="0" indent="0">
              <a:buFont typeface="Arial" panose="020B0604020202020204" pitchFamily="34" charset="0"/>
              <a:buNone/>
              <a:defRPr/>
            </a:pPr>
            <a:endParaRPr lang="en-GB" altLang="en-US" sz="2000" smtClean="0">
              <a:latin typeface="Arial" panose="020B0604020202020204" pitchFamily="34" charset="0"/>
              <a:ea typeface="ＭＳ Ｐゴシック" panose="020B0600070205080204" pitchFamily="34" charset="-128"/>
              <a:cs typeface="Arial" panose="020B0604020202020204" pitchFamily="34" charset="0"/>
            </a:endParaRPr>
          </a:p>
          <a:p>
            <a:pPr>
              <a:defRPr/>
            </a:pP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Academic standards.</a:t>
            </a:r>
          </a:p>
          <a:p>
            <a:pPr>
              <a:defRPr/>
            </a:pP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The quality of teaching and learning.</a:t>
            </a:r>
          </a:p>
          <a:p>
            <a:pPr>
              <a:defRPr/>
            </a:pP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Emerging issues to be taken forward by the Faculty and/or University.</a:t>
            </a:r>
          </a:p>
          <a:p>
            <a:pPr>
              <a:defRPr/>
            </a:pPr>
            <a:r>
              <a:rPr lang="en-GB" altLang="en-US" sz="2000" smtClean="0">
                <a:latin typeface="Arial" panose="020B0604020202020204" pitchFamily="34" charset="0"/>
                <a:ea typeface="ＭＳ Ｐゴシック" panose="020B0600070205080204" pitchFamily="34" charset="-128"/>
                <a:cs typeface="Arial" panose="020B0604020202020204" pitchFamily="34" charset="0"/>
              </a:rPr>
              <a:t>How actions from previous reports have been addressed.</a:t>
            </a:r>
          </a:p>
          <a:p>
            <a:pPr>
              <a:defRPr/>
            </a:pPr>
            <a:endParaRPr lang="en-GB" altLang="en-US" sz="2200" dirty="0">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971969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8F002573-2E4F-4FA0-980A-7E4323311133}"/>
              </a:ext>
            </a:extLst>
          </p:cNvPr>
          <p:cNvSpPr txBox="1">
            <a:spLocks/>
          </p:cNvSpPr>
          <p:nvPr/>
        </p:nvSpPr>
        <p:spPr bwMode="auto">
          <a:xfrm>
            <a:off x="1463040" y="1681163"/>
            <a:ext cx="8229600" cy="412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rPr>
              <a:t>Robust academic standards are central to a high quality student learning experience.</a:t>
            </a: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rPr>
              <a:t>Independent external advice is integral to ensuring the transparency and robustness of the University's processes in setting and maintaining standards.</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rPr>
              <a:t>Quality processes must be informed by clear risk assessment and be proportionate to the level of risk.</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000" b="0" i="0" u="none" strike="noStrike" kern="1200" cap="none" spc="0" normalizeH="0" baseline="0" noProof="0" dirty="0" smtClean="0">
                <a:ln>
                  <a:noFill/>
                </a:ln>
                <a:solidFill>
                  <a:srgbClr val="001A52"/>
                </a:solidFill>
                <a:effectLst/>
                <a:uLnTx/>
                <a:uFillTx/>
                <a:latin typeface="Arial"/>
                <a:ea typeface="ＭＳ Ｐゴシック" charset="0"/>
                <a:cs typeface="Arial"/>
              </a:rPr>
              <a:t>The quality assurance of collaborative provision will be subject to the same approach and processes as provision delivered at and by the University, though these processes may well be ‘strengthened’ depending upon the level of risk assessed.</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2000" b="0" i="0" u="none" strike="noStrike" kern="1200" cap="none" spc="0" normalizeH="0" baseline="0" noProof="0" dirty="0">
              <a:ln>
                <a:noFill/>
              </a:ln>
              <a:solidFill>
                <a:srgbClr val="001A52"/>
              </a:solidFill>
              <a:effectLst/>
              <a:uLnTx/>
              <a:uFillTx/>
              <a:latin typeface="Arial"/>
              <a:ea typeface="ＭＳ Ｐゴシック" charset="0"/>
              <a:cs typeface="Arial"/>
            </a:endParaRPr>
          </a:p>
        </p:txBody>
      </p:sp>
      <p:sp>
        <p:nvSpPr>
          <p:cNvPr id="6" name="Title 1"/>
          <p:cNvSpPr txBox="1">
            <a:spLocks/>
          </p:cNvSpPr>
          <p:nvPr/>
        </p:nvSpPr>
        <p:spPr bwMode="auto">
          <a:xfrm>
            <a:off x="1463040" y="1116013"/>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rPr>
              <a:t>Principles</a:t>
            </a:r>
          </a:p>
        </p:txBody>
      </p:sp>
    </p:spTree>
    <p:extLst>
      <p:ext uri="{BB962C8B-B14F-4D97-AF65-F5344CB8AC3E}">
        <p14:creationId xmlns:p14="http://schemas.microsoft.com/office/powerpoint/2010/main" val="420105982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760220" y="139858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rPr>
              <a:t>CME Overview – Faculty Monitoring Timescales</a:t>
            </a:r>
            <a:endParaRPr lang="en-GB" altLang="en-US"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2">
            <a:extLst>
              <a:ext uri="{FF2B5EF4-FFF2-40B4-BE49-F238E27FC236}">
                <a16:creationId xmlns:a16="http://schemas.microsoft.com/office/drawing/2014/main" id="{E642ABEE-DCC9-45F9-BB5B-A3A580CCA69B}"/>
              </a:ext>
            </a:extLst>
          </p:cNvPr>
          <p:cNvSpPr txBox="1">
            <a:spLocks/>
          </p:cNvSpPr>
          <p:nvPr/>
        </p:nvSpPr>
        <p:spPr bwMode="auto">
          <a:xfrm>
            <a:off x="1760220" y="212883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altLang="en-US" sz="2000" b="0" i="0" u="none" strike="noStrike" kern="1200" cap="none" spc="0" normalizeH="0" baseline="0" noProof="0" dirty="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Faculty Monitoring Reports will be considered by FQAEC in </a:t>
            </a:r>
            <a:r>
              <a:rPr kumimoji="0" lang="en-GB" altLang="en-US" sz="2000" b="1" i="0" u="none" strike="noStrike" kern="1200" cap="none" spc="0" normalizeH="0" baseline="0" noProof="0" dirty="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January 2020 </a:t>
            </a:r>
            <a:r>
              <a:rPr kumimoji="0" lang="en-GB" altLang="en-US" sz="2000" b="0" i="0" u="none" strike="noStrike" kern="1200" cap="none" spc="0" normalizeH="0" baseline="0" noProof="0" dirty="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and subsequently proceed to QAEC in </a:t>
            </a:r>
            <a:r>
              <a:rPr kumimoji="0" lang="en-GB" altLang="en-US" sz="2000" b="1" i="0" u="none" strike="noStrike" kern="1200" cap="none" spc="0" normalizeH="0" baseline="0" noProof="0" dirty="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February 2020</a:t>
            </a:r>
            <a:r>
              <a:rPr kumimoji="0" lang="en-GB" altLang="en-US" sz="2000" b="0" i="0" u="none" strike="noStrike" kern="1200" cap="none" spc="0" normalizeH="0" baseline="0" noProof="0" dirty="0" smtClean="0">
                <a:ln>
                  <a:noFill/>
                </a:ln>
                <a:solidFill>
                  <a:srgbClr val="001A52"/>
                </a:solidFill>
                <a:effectLst/>
                <a:uLnTx/>
                <a:uFillTx/>
                <a:latin typeface="Arial" panose="020B0604020202020204" pitchFamily="34" charset="0"/>
                <a:ea typeface="ＭＳ Ｐゴシック" panose="020B0600070205080204" pitchFamily="34" charset="-128"/>
                <a:cs typeface="Arial" panose="020B0604020202020204" pitchFamily="34" charset="0"/>
              </a:rPr>
              <a:t>.</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3200" b="0" i="0" u="none" strike="noStrike" kern="1200" cap="none" spc="0" normalizeH="0" baseline="0" noProof="0" dirty="0">
              <a:ln>
                <a:noFill/>
              </a:ln>
              <a:solidFill>
                <a:srgbClr val="001A52"/>
              </a:solidFill>
              <a:effectLst/>
              <a:uLnTx/>
              <a:uFillTx/>
              <a:latin typeface="Arial"/>
              <a:ea typeface="ＭＳ Ｐゴシック" charset="0"/>
              <a:cs typeface="Arial"/>
            </a:endParaRPr>
          </a:p>
        </p:txBody>
      </p:sp>
    </p:spTree>
    <p:extLst>
      <p:ext uri="{BB962C8B-B14F-4D97-AF65-F5344CB8AC3E}">
        <p14:creationId xmlns:p14="http://schemas.microsoft.com/office/powerpoint/2010/main" val="96107658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080260" y="1418273"/>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4400" b="1" smtClean="0">
                <a:latin typeface="Arial" panose="020B0604020202020204" pitchFamily="34" charset="0"/>
                <a:ea typeface="ＭＳ Ｐゴシック" panose="020B0600070205080204" pitchFamily="34" charset="-128"/>
                <a:cs typeface="Arial" panose="020B0604020202020204" pitchFamily="34" charset="0"/>
              </a:rPr>
              <a:t>Questions / Clarification?</a:t>
            </a:r>
          </a:p>
        </p:txBody>
      </p:sp>
      <p:pic>
        <p:nvPicPr>
          <p:cNvPr id="5" name="Picture 3" descr="C:\Users\qusvjone.USERS\AppData\Local\Microsoft\Windows\Temporary Internet Files\Content.IE5\LK7ONN41\Question-Mark-pink[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7810" y="2788285"/>
            <a:ext cx="127000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750577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2205990" y="1450023"/>
            <a:ext cx="8229600" cy="482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altLang="en-US" sz="2800" smtClean="0">
                <a:latin typeface="Arial" panose="020B0604020202020204" pitchFamily="34" charset="0"/>
                <a:ea typeface="ＭＳ Ｐゴシック" panose="020B0600070205080204" pitchFamily="34" charset="-128"/>
                <a:cs typeface="Arial" panose="020B0604020202020204" pitchFamily="34" charset="0"/>
              </a:rPr>
              <a:t>All of the University’s quality process guides are available at: </a:t>
            </a:r>
            <a:r>
              <a:rPr lang="en-GB" altLang="en-US" sz="2800" smtClean="0">
                <a:latin typeface="Arial" panose="020B0604020202020204" pitchFamily="34" charset="0"/>
                <a:ea typeface="ＭＳ Ｐゴシック" panose="020B0600070205080204" pitchFamily="34" charset="-128"/>
                <a:cs typeface="Arial" panose="020B0604020202020204" pitchFamily="34" charset="0"/>
                <a:hlinkClick r:id="rId2"/>
              </a:rPr>
              <a:t>https://www.ljmu.ac.uk/about-us/public-information/academic-quality-and-regulations/academic-quality</a:t>
            </a:r>
            <a:r>
              <a:rPr lang="en-GB" altLang="en-US" sz="2800" smtClean="0">
                <a:latin typeface="Arial" panose="020B0604020202020204" pitchFamily="34" charset="0"/>
                <a:ea typeface="ＭＳ Ｐゴシック" panose="020B0600070205080204" pitchFamily="34" charset="-128"/>
                <a:cs typeface="Arial" panose="020B0604020202020204" pitchFamily="34" charset="0"/>
              </a:rPr>
              <a:t> </a:t>
            </a:r>
          </a:p>
          <a:p>
            <a:pPr marL="0" indent="0">
              <a:buFont typeface="Arial" panose="020B0604020202020204" pitchFamily="34" charset="0"/>
              <a:buNone/>
            </a:pPr>
            <a:endParaRPr lang="en-GB" altLang="en-US" sz="2800" smtClean="0">
              <a:latin typeface="Arial" panose="020B0604020202020204" pitchFamily="34" charset="0"/>
              <a:ea typeface="ＭＳ Ｐゴシック" panose="020B0600070205080204" pitchFamily="34" charset="-128"/>
              <a:cs typeface="Arial" panose="020B0604020202020204" pitchFamily="34" charset="0"/>
            </a:endParaRPr>
          </a:p>
          <a:p>
            <a:pPr marL="0" indent="0">
              <a:buFont typeface="Arial" panose="020B0604020202020204" pitchFamily="34" charset="0"/>
              <a:buNone/>
            </a:pPr>
            <a:r>
              <a:rPr lang="en-GB" altLang="en-US" sz="2800" smtClean="0">
                <a:latin typeface="Arial" panose="020B0604020202020204" pitchFamily="34" charset="0"/>
                <a:ea typeface="ＭＳ Ｐゴシック" panose="020B0600070205080204" pitchFamily="34" charset="-128"/>
                <a:cs typeface="Arial" panose="020B0604020202020204" pitchFamily="34" charset="0"/>
              </a:rPr>
              <a:t>Process guides relating to Collaborative Provision are available at: </a:t>
            </a:r>
            <a:r>
              <a:rPr lang="en-GB" altLang="en-US" sz="2800" smtClean="0">
                <a:latin typeface="Arial" panose="020B0604020202020204" pitchFamily="34" charset="0"/>
                <a:ea typeface="ＭＳ Ｐゴシック" panose="020B0600070205080204" pitchFamily="34" charset="-128"/>
                <a:cs typeface="Arial" panose="020B0604020202020204" pitchFamily="34" charset="0"/>
                <a:hlinkClick r:id="rId3"/>
              </a:rPr>
              <a:t>https://www.ljmu.ac.uk/about-us/public-information/academic-quality-and-regulations/academic-partnerships</a:t>
            </a:r>
            <a:r>
              <a:rPr lang="en-GB" altLang="en-US" sz="2800" smtClean="0">
                <a:latin typeface="Arial" panose="020B0604020202020204" pitchFamily="34" charset="0"/>
                <a:ea typeface="ＭＳ Ｐゴシック" panose="020B0600070205080204" pitchFamily="34" charset="-128"/>
                <a:cs typeface="Arial" panose="020B0604020202020204" pitchFamily="34" charset="0"/>
              </a:rPr>
              <a:t> </a:t>
            </a:r>
            <a:endParaRPr lang="en-GB" altLang="en-US" sz="2800" dirty="0" smtClean="0">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704808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1485900" y="1944053"/>
            <a:ext cx="8229600" cy="412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altLang="en-US" sz="2000" dirty="0" smtClean="0">
                <a:latin typeface="Arial" panose="020B0604020202020204" pitchFamily="34" charset="0"/>
                <a:ea typeface="ＭＳ Ｐゴシック" panose="020B0600070205080204" pitchFamily="34" charset="-128"/>
                <a:cs typeface="Arial" panose="020B0604020202020204" pitchFamily="34" charset="0"/>
              </a:rPr>
              <a:t>Quality for Research Degrees operates through a regulatory and policy framework that is managed by the University's Research Degrees Sub-Committee.</a:t>
            </a:r>
          </a:p>
          <a:p>
            <a:endParaRPr lang="en-GB" altLang="en-US" sz="2000"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7" name="Title 1"/>
          <p:cNvSpPr txBox="1">
            <a:spLocks/>
          </p:cNvSpPr>
          <p:nvPr/>
        </p:nvSpPr>
        <p:spPr bwMode="auto">
          <a:xfrm>
            <a:off x="1748790" y="128428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rPr>
              <a:t>Principles</a:t>
            </a:r>
          </a:p>
        </p:txBody>
      </p:sp>
    </p:spTree>
    <p:extLst>
      <p:ext uri="{BB962C8B-B14F-4D97-AF65-F5344CB8AC3E}">
        <p14:creationId xmlns:p14="http://schemas.microsoft.com/office/powerpoint/2010/main" val="1064805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2080260" y="2398713"/>
            <a:ext cx="7772400" cy="280193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5400" b="1" dirty="0" smtClean="0">
                <a:solidFill>
                  <a:srgbClr val="002060"/>
                </a:solidFill>
                <a:latin typeface="Arial" panose="020B0604020202020204" pitchFamily="34" charset="0"/>
                <a:ea typeface="ＭＳ Ｐゴシック" panose="020B0600070205080204" pitchFamily="34" charset="-128"/>
                <a:cs typeface="Arial" panose="020B0604020202020204" pitchFamily="34" charset="0"/>
              </a:rPr>
              <a:t>External Examiners</a:t>
            </a:r>
          </a:p>
        </p:txBody>
      </p:sp>
    </p:spTree>
    <p:extLst>
      <p:ext uri="{BB962C8B-B14F-4D97-AF65-F5344CB8AC3E}">
        <p14:creationId xmlns:p14="http://schemas.microsoft.com/office/powerpoint/2010/main" val="1155535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771650" y="154717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External Examiner Nominations</a:t>
            </a:r>
            <a:endPar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2"/>
          <p:cNvSpPr txBox="1">
            <a:spLocks/>
          </p:cNvSpPr>
          <p:nvPr/>
        </p:nvSpPr>
        <p:spPr bwMode="auto">
          <a:xfrm>
            <a:off x="1865313" y="227742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altLang="en-US" sz="2800" smtClean="0">
                <a:latin typeface="Arial" panose="020B0604020202020204" pitchFamily="34" charset="0"/>
                <a:ea typeface="ＭＳ Ｐゴシック" panose="020B0600070205080204" pitchFamily="34" charset="-128"/>
                <a:cs typeface="Arial" panose="020B0604020202020204" pitchFamily="34" charset="0"/>
              </a:rPr>
              <a:t>The process for nominating External Examiners and/or amending or extending their duties remains unchanged from 2017-18.</a:t>
            </a:r>
          </a:p>
          <a:p>
            <a:pPr marL="0" indent="0">
              <a:buFont typeface="Arial" panose="020B0604020202020204" pitchFamily="34" charset="0"/>
              <a:buNone/>
            </a:pPr>
            <a:endParaRPr lang="en-GB" altLang="en-US" sz="2000" dirty="0" smtClean="0">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7913637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1885950" y="1638618"/>
            <a:ext cx="82296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kern="1200">
                <a:solidFill>
                  <a:srgbClr val="001A52"/>
                </a:solidFill>
                <a:latin typeface="Arial"/>
                <a:ea typeface="ＭＳ Ｐゴシック" charset="0"/>
                <a:cs typeface="Arial"/>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a:lstStyle>
          <a:p>
            <a:r>
              <a:rPr lang="en-GB" altLang="en-US" sz="2800" b="1" smtClean="0">
                <a:latin typeface="Arial" panose="020B0604020202020204" pitchFamily="34" charset="0"/>
                <a:ea typeface="ＭＳ Ｐゴシック" panose="020B0600070205080204" pitchFamily="34" charset="-128"/>
                <a:cs typeface="Arial" panose="020B0604020202020204" pitchFamily="34" charset="0"/>
              </a:rPr>
              <a:t>External Examiners and GDPR</a:t>
            </a:r>
            <a:endParaRPr lang="en-GB" altLang="en-US" sz="2800" b="1"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Content Placeholder 2"/>
          <p:cNvSpPr txBox="1">
            <a:spLocks/>
          </p:cNvSpPr>
          <p:nvPr/>
        </p:nvSpPr>
        <p:spPr bwMode="auto">
          <a:xfrm>
            <a:off x="1885950" y="2368868"/>
            <a:ext cx="8229600"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rgbClr val="001A52"/>
                </a:solidFill>
                <a:latin typeface="Arial"/>
                <a:ea typeface="ＭＳ Ｐゴシック" charset="0"/>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001A52"/>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rgbClr val="001A52"/>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rgbClr val="001A52"/>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400" b="0" i="0" u="none" strike="noStrike" kern="1200" cap="none" spc="0" normalizeH="0" baseline="0" noProof="0" smtClean="0">
                <a:ln>
                  <a:noFill/>
                </a:ln>
                <a:solidFill>
                  <a:srgbClr val="001A52"/>
                </a:solidFill>
                <a:effectLst/>
                <a:uLnTx/>
                <a:uFillTx/>
                <a:latin typeface="Arial"/>
                <a:ea typeface="ＭＳ Ｐゴシック" charset="0"/>
                <a:cs typeface="Arial"/>
              </a:rPr>
              <a:t>The University’s Guidance for External Examining (available at </a:t>
            </a:r>
            <a:r>
              <a:rPr kumimoji="0" lang="en-GB" sz="2400" b="0" i="0" u="none" strike="noStrike" kern="1200" cap="none" spc="0" normalizeH="0" baseline="0" noProof="0" smtClean="0">
                <a:ln>
                  <a:noFill/>
                </a:ln>
                <a:solidFill>
                  <a:srgbClr val="001A52"/>
                </a:solidFill>
                <a:effectLst/>
                <a:uLnTx/>
                <a:uFillTx/>
                <a:latin typeface="Arial"/>
                <a:ea typeface="ＭＳ Ｐゴシック" charset="0"/>
                <a:cs typeface="Arial"/>
                <a:hlinkClick r:id="rId2"/>
              </a:rPr>
              <a:t>https://www.ljmu.ac.uk/about-us/public-information/academic-quality-and-regulations</a:t>
            </a:r>
            <a:r>
              <a:rPr kumimoji="0" lang="en-GB" sz="2400" b="0" i="0" u="none" strike="noStrike" kern="1200" cap="none" spc="0" normalizeH="0" baseline="0" noProof="0" smtClean="0">
                <a:ln>
                  <a:noFill/>
                </a:ln>
                <a:solidFill>
                  <a:srgbClr val="001A52"/>
                </a:solidFill>
                <a:effectLst/>
                <a:uLnTx/>
                <a:uFillTx/>
                <a:latin typeface="Arial"/>
                <a:ea typeface="ＭＳ Ｐゴシック" charset="0"/>
                <a:cs typeface="Arial"/>
              </a:rPr>
              <a:t>) has been updated to respond to the requirements of the GDPR.</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24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GB" sz="2400" b="0" i="0" u="none" strike="noStrike" kern="1200" cap="none" spc="0" normalizeH="0" baseline="0" noProof="0" smtClean="0">
                <a:ln>
                  <a:noFill/>
                </a:ln>
                <a:solidFill>
                  <a:srgbClr val="001A52"/>
                </a:solidFill>
                <a:effectLst/>
                <a:uLnTx/>
                <a:uFillTx/>
                <a:latin typeface="Arial"/>
                <a:ea typeface="ＭＳ Ｐゴシック" charset="0"/>
                <a:cs typeface="Arial"/>
              </a:rPr>
              <a:t>Guidance now provides further clarity with regard to the collection and processing of personal data.</a:t>
            </a: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18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endParaRPr>
          </a:p>
          <a:p>
            <a:pPr marL="0" marR="0" lvl="0" indent="0" algn="l" defTabSz="457200"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en-GB" sz="2000" b="0" i="0" u="none" strike="noStrike" kern="1200" cap="none" spc="0" normalizeH="0" baseline="0" noProof="0" smtClean="0">
                <a:ln>
                  <a:noFill/>
                </a:ln>
                <a:solidFill>
                  <a:srgbClr val="001A52"/>
                </a:solidFill>
                <a:effectLst/>
                <a:uLnTx/>
                <a:uFillTx/>
                <a:latin typeface="Arial"/>
                <a:ea typeface="ＭＳ Ｐゴシック" charset="0"/>
                <a:cs typeface="Arial"/>
              </a:rPr>
              <a:t> </a:t>
            </a:r>
            <a:endParaRPr kumimoji="0" lang="en-GB" sz="2000" b="0" i="0" u="none" strike="noStrike" kern="1200" cap="none" spc="0" normalizeH="0" baseline="0" noProof="0" dirty="0">
              <a:ln>
                <a:noFill/>
              </a:ln>
              <a:solidFill>
                <a:srgbClr val="001A52"/>
              </a:solidFill>
              <a:effectLst/>
              <a:uLnTx/>
              <a:uFillTx/>
              <a:latin typeface="Arial"/>
              <a:ea typeface="ＭＳ Ｐゴシック" charset="0"/>
              <a:cs typeface="Arial"/>
            </a:endParaRPr>
          </a:p>
        </p:txBody>
      </p:sp>
    </p:spTree>
    <p:extLst>
      <p:ext uri="{BB962C8B-B14F-4D97-AF65-F5344CB8AC3E}">
        <p14:creationId xmlns:p14="http://schemas.microsoft.com/office/powerpoint/2010/main" val="146950242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GUID" val="52d1127c-fad8-43f6-84e4-d475a11150de"/>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717</TotalTime>
  <Words>2375</Words>
  <Application>Microsoft Office PowerPoint</Application>
  <PresentationFormat>Widescreen</PresentationFormat>
  <Paragraphs>310</Paragraphs>
  <Slides>52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52</vt:i4>
      </vt:variant>
    </vt:vector>
  </HeadingPairs>
  <TitlesOfParts>
    <vt:vector size="60" baseType="lpstr">
      <vt:lpstr>ＭＳ Ｐゴシック</vt:lpstr>
      <vt:lpstr>Arial</vt:lpstr>
      <vt:lpstr>Calibri</vt:lpstr>
      <vt:lpstr>Calibri Light</vt:lpstr>
      <vt:lpstr>PMingLiU</vt:lpstr>
      <vt:lpstr>Symbol</vt:lpstr>
      <vt:lpstr>Times New Roman</vt:lpstr>
      <vt:lpstr>Office Theme</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 / Clarification?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CME Overview – Programme Monitoring Timescales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Liverpool John Moores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Geoff</dc:creator>
  <cp:lastModifiedBy>Jarrett, Andrew</cp:lastModifiedBy>
  <cp:revision>99</cp:revision>
  <cp:lastPrinted>2018-09-20T11:46:18Z</cp:lastPrinted>
  <dcterms:created xsi:type="dcterms:W3CDTF">2015-06-17T10:53:01Z</dcterms:created>
  <dcterms:modified xsi:type="dcterms:W3CDTF">2019-03-21T12:45:38Z</dcterms:modified>
</cp:coreProperties>
</file>