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9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85" r:id="rId11"/>
    <p:sldId id="27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08788" cy="9940925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8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C58F0-A1A2-4841-BD41-6568E8E16C92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6DDFB-0B98-475C-990B-E7C63DDC7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61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9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62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67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7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18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97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0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0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71EC53-B779-456F-8725-3E41D77C21F4}" type="datetimeFigureOut">
              <a:rPr lang="en-GB" smtClean="0"/>
              <a:t>05/10/2018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4A1CDD-F839-4F54-8E8C-5A857AAD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10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10955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6486525"/>
            <a:ext cx="12192000" cy="3714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39" y="99300"/>
            <a:ext cx="2655277" cy="91014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52409" y="6457890"/>
            <a:ext cx="151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ljmu.ac.uk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72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jmu.ac.uk/about-us/public-information/academic-quality-and-regulations/academic-partnerships" TargetMode="External"/><Relationship Id="rId2" Type="http://schemas.openxmlformats.org/officeDocument/2006/relationships/hyperlink" Target="https://www.ljmu.ac.uk/about-us/public-information/academic-quality-and-regulations/academic-quality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99300"/>
            <a:ext cx="12192000" cy="10955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/>
          </a:p>
        </p:txBody>
      </p:sp>
      <p:sp>
        <p:nvSpPr>
          <p:cNvPr id="9" name="Rectangle 8"/>
          <p:cNvSpPr/>
          <p:nvPr/>
        </p:nvSpPr>
        <p:spPr>
          <a:xfrm>
            <a:off x="0" y="6486525"/>
            <a:ext cx="12192000" cy="3714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39" y="99300"/>
            <a:ext cx="2655277" cy="9101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9" y="6457890"/>
            <a:ext cx="151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ljmu.ac.uk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838200" y="53582"/>
            <a:ext cx="10515600" cy="45719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 and Periodic Programme Review</a:t>
            </a: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Chairs and Panel Members</a:t>
            </a:r>
            <a:endParaRPr lang="en-GB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1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Validation and Periodic Programme Review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Validation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a new programme is the quality assurance process used to scrutinise a proposed new programme of study in order to assure Academic Board that it meets the University’s expectations of standards and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quality.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Periodic programme review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is the quality assurance process used to scrutinise a validated programme of study in order to assure Academic Board that it continues to meet the University’s expectations of standards and quality.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3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auto">
          <a:xfrm>
            <a:off x="720090" y="1530033"/>
            <a:ext cx="1067562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Validation and</a:t>
            </a:r>
            <a:br>
              <a:rPr kumimoji="0" lang="en-GB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GB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Periodic Programme Review Process</a:t>
            </a:r>
          </a:p>
        </p:txBody>
      </p:sp>
    </p:spTree>
    <p:extLst>
      <p:ext uri="{BB962C8B-B14F-4D97-AF65-F5344CB8AC3E}">
        <p14:creationId xmlns:p14="http://schemas.microsoft.com/office/powerpoint/2010/main" val="285356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48790" y="1284288"/>
            <a:ext cx="8229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Process stages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748790" y="2014538"/>
            <a:ext cx="822960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Planning meeting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Organised by Academic Registry.  For collaborative programmes, this must be attended by the partner.  Sets a schedule of agreed activities and timescales</a:t>
            </a:r>
            <a:r>
              <a:rPr kumimoji="0" lang="en-GB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Pre-validation/review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Organised by Academic Registry.  A critical review of the draft submission by the Director of School/Head of Department, Faculty Registrar and Event Officer</a:t>
            </a:r>
            <a:r>
              <a:rPr kumimoji="0" lang="en-GB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Validation/review event </a:t>
            </a:r>
            <a:r>
              <a:rPr kumimoji="0" lang="en-GB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peer review event comprising 5 panel members, including an external subject specialist and student panel member.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1C26FEB-CCB9-4B72-A45C-FF5DCC1C2694}"/>
              </a:ext>
            </a:extLst>
          </p:cNvPr>
          <p:cNvSpPr txBox="1">
            <a:spLocks/>
          </p:cNvSpPr>
          <p:nvPr/>
        </p:nvSpPr>
        <p:spPr bwMode="auto">
          <a:xfrm>
            <a:off x="1869606" y="1843088"/>
            <a:ext cx="822960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Post event: </a:t>
            </a:r>
            <a:endParaRPr kumimoji="0" lang="en-GB" alt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Confirming any conditions have been met appropriately.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Modules and programme specification(s) approved and published.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Completion of an Event Completion Form (ECF)/Event Report and signing of the contract (for collaborative programmes).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Notifying the institutional Validation and Review Oversight Panel.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81211" y="1334156"/>
            <a:ext cx="54063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Process stages (continued)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384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541395" y="864870"/>
            <a:ext cx="5648325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Documentation requirements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960120" y="2184083"/>
            <a:ext cx="81311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Planning </a:t>
            </a:r>
            <a:r>
              <a:rPr kumimoji="0" lang="en-GB" alt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Proforma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(new provision).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document (validation) or self-evaluation (periodic programme review).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Programme specification(s).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Module </a:t>
            </a:r>
            <a:r>
              <a:rPr kumimoji="0" lang="en-GB" alt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proformas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Mapping – can be required depending on the proposal.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Staff CVs.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Student Engagement Summary Report.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Factfile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(or marketing info for collaborative).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390582" y="1137920"/>
            <a:ext cx="551338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LJMU expectations of the proposal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25830" y="2400300"/>
            <a:ext cx="8229600" cy="412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curriculum and teaching, learning and assessment strategies are appropriate and in line with national expectations, subject benchmarks and developing best practice in the discipline.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It is clear how intended learning outcomes will be demonstrated and assessed.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Resources are in place or committed.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programme complies with the Academic Framework and relevant LJMU policies.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Information is </a:t>
            </a: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accurate, up-to-date, complete and in correct format.</a:t>
            </a:r>
            <a:endParaRPr kumimoji="0" lang="en-GB" alt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500" b="0" i="1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57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668780" y="1249998"/>
            <a:ext cx="8229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Validation/Review event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668780" y="1980248"/>
            <a:ext cx="822960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Panel of 5 (normally), including an external subject specialist and a student panel member.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Standard agenda - includes tour of resources (where relevant) and meetings with the programme team, students and senior management.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Documentation circulated (approx. 2-4 weeks in advance)</a:t>
            </a:r>
            <a:r>
              <a:rPr kumimoji="0" lang="en-GB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Panel members asked to provide comments in advance to inform agenda for the event.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2800" b="0" i="1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057400" y="1329690"/>
            <a:ext cx="8229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Possible outcomes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057400" y="1563053"/>
            <a:ext cx="8229600" cy="425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1A52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Approve or reject 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if a panel chooses to reject, this must be with detailed reasons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Approval period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for 5 years or less (for new collaborative programmes with new partners, the maximum is 3 years)</a:t>
            </a:r>
          </a:p>
        </p:txBody>
      </p:sp>
    </p:spTree>
    <p:extLst>
      <p:ext uri="{BB962C8B-B14F-4D97-AF65-F5344CB8AC3E}">
        <p14:creationId xmlns:p14="http://schemas.microsoft.com/office/powerpoint/2010/main" val="32405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321878" y="1343978"/>
            <a:ext cx="7751762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Possible outcomes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844040" y="1626553"/>
            <a:ext cx="8229600" cy="425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Conditions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must be met before programme can start.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Recommendations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must be reflected on after a year of operation through the CME process.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Commendations</a:t>
            </a: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where good practice has been observed.</a:t>
            </a:r>
          </a:p>
        </p:txBody>
      </p:sp>
    </p:spTree>
    <p:extLst>
      <p:ext uri="{BB962C8B-B14F-4D97-AF65-F5344CB8AC3E}">
        <p14:creationId xmlns:p14="http://schemas.microsoft.com/office/powerpoint/2010/main" val="260993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 bwMode="auto">
          <a:xfrm>
            <a:off x="628650" y="1530033"/>
            <a:ext cx="1067562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Roles</a:t>
            </a:r>
            <a:r>
              <a:rPr kumimoji="0" lang="en-GB" alt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and Responsibilities</a:t>
            </a:r>
            <a:endParaRPr kumimoji="0" lang="en-GB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this session will cover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role and function of validation and review Chairs and panel members.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national quality expectations (UK Quality Code for Higher Education).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place of validation and periodic programme review in the University’s quality management processes.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Sources of information and guidance.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Chair of a validation/review panel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Before the event: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the programme proposal in detail and supply written comments to the Event Officer one week before the event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 the Event Officer, in advance, if they have any issues or concerns and resolve any problems or queries regarding the proposal or the event before the event date.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81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Chair of a validation/review panel (continued)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During the event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organise the panel and planning in advance, on the basis of the written comments received, who will take certain issues.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clarify and enable the role of any PSRB representative(s).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that the external panel member(s) understands the process.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that the event runs smoothly and to time.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set a constructive dialogue with the programme team from the outset.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encourage everyone to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participate.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that all key areas of concern are explored by the panel.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that any thin or misleading responses to questions are probed.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that University policies are adhered to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6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Chair of a validation/review panel (continued)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During the event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elicit and evaluate panel members’ conclusions.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praise and record positive elements/good practice.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conjunction with the Event Officer, to compose the panel’s conclusions and ensure that conditions/recommendations and commendations are clear and achievable.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feed back outcomes to the team at the conclusion of the event.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thank all participants for attending the event and for their preparation and contribution to the event.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92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Chair of a validation/review panel (continued)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After the event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agree with the Event Officer the wording of the outcomes (if not finalised at the event).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provide feedback to the Event Officer.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agree the report of the event with the Event Officer.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consider the programme team’s response to any conditions.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‘sign-off’ the approval following resolution of any issues on conditions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0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Validation/review panel member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Before the event</a:t>
            </a:r>
          </a:p>
          <a:p>
            <a:pPr marL="0" indent="0">
              <a:buNone/>
            </a:pP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Read the documentation in good time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written comments to the Event Officer one week before the event.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76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Validation/review panel member (continued)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During the event: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rovide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generic advice and guidance on the principles of curriculum development, University policies and procedures and external reference points.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programme team to accurately reflect University and external requirements, develop good practice and advise on any essential documentation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updates.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rovide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advice about other possible ways of doing things.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Engage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 discussion regarding the design of the curriculum.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ssist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 identifying excellence in the provision.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eek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evidence of coherent and consistent development of academic and intellectual skills.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9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and Information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for Validation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for Periodic Programme Review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found at: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www.ljmu.ac.uk/about-us/public-information/academic-quality-and-regulations/academic-quality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for Collaborative Validation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for Collaborative Periodic Programme Review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found at: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www.ljmu.ac.uk/about-us/public-information/academic-quality-and-regulations/academic-partnerships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960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080260" y="1418273"/>
            <a:ext cx="8229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1A52"/>
                </a:solidFill>
                <a:latin typeface="Arial"/>
                <a:ea typeface="ＭＳ Ｐゴシック" charset="0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Questions</a:t>
            </a:r>
          </a:p>
        </p:txBody>
      </p:sp>
      <p:pic>
        <p:nvPicPr>
          <p:cNvPr id="5" name="Picture 3" descr="C:\Users\qusvjone.USERS\AppData\Local\Microsoft\Windows\Temporary Internet Files\Content.IE5\LK7ONN41\Question-Mark-pin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810" y="2788285"/>
            <a:ext cx="1270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3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 Quality Code for Higher Education (2018)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by QAA in consultation with the HE sector on behalf of the UK Standing Committee for Quality Assessment.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It contains: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in relation to the setting and maintenance of academic standards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in relation to the management of academic quality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Core Practices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that must be demonstrated by all UK HE providers as part of assuring their standards and quality.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8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 Quality Code for Higher Education (2018)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 for standards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academic standards of courses meet the requirements of the relevant national qualifications framework.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value of qualifications awarded to students at the point of qualification and over time is in line with sector recognised standards.</a:t>
            </a:r>
          </a:p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 for quality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Courses are well-designed, provide a high-quality academic experience for all students and enable a student’s achievement to be reliably assessed.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admission through to completion, all students are provided with the support that they need to succeed in and benefit from higher education.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Core Practices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cover: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Designing and delivering high-quality courses, aligned with national qualifications frameworks and consistent with national threshold standards;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Maintaining comparability of standards with other HE providers, including through the use of external examiners;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Assuring standards and quality of provision delivered with others, e.g. collaborative provision and Work-Based Learning (placements);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fair, reliable and transparent assessment and classification processes;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appropriately qualified and skilled staff, and appropriate and sufficient facilities, learning resources and support services including an appropriate research environment for PGR students;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2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Core Practices (continued)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reliable, fair and inclusive admissions processes, and fair transparent and accessible appeals and complaints processes;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arrangements for student engagement (representation);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all students to achieve successful academic and professional outcomes</a:t>
            </a:r>
            <a:r>
              <a:rPr lang="en-GB" sz="2400" dirty="0" smtClean="0"/>
              <a:t>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1805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Framework for Higher Education Qualifications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Defines the level of awards at HE levels 4-8 in England, Wales and Northern Ireland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13275"/>
              </p:ext>
            </p:extLst>
          </p:nvPr>
        </p:nvGraphicFramePr>
        <p:xfrm>
          <a:off x="838200" y="2263140"/>
          <a:ext cx="10237470" cy="4096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2490">
                  <a:extLst>
                    <a:ext uri="{9D8B030D-6E8A-4147-A177-3AD203B41FA5}">
                      <a16:colId xmlns:a16="http://schemas.microsoft.com/office/drawing/2014/main" val="2846118256"/>
                    </a:ext>
                  </a:extLst>
                </a:gridCol>
                <a:gridCol w="3412490">
                  <a:extLst>
                    <a:ext uri="{9D8B030D-6E8A-4147-A177-3AD203B41FA5}">
                      <a16:colId xmlns:a16="http://schemas.microsoft.com/office/drawing/2014/main" val="963857376"/>
                    </a:ext>
                  </a:extLst>
                </a:gridCol>
                <a:gridCol w="3412490">
                  <a:extLst>
                    <a:ext uri="{9D8B030D-6E8A-4147-A177-3AD203B41FA5}">
                      <a16:colId xmlns:a16="http://schemas.microsoft.com/office/drawing/2014/main" val="505089848"/>
                    </a:ext>
                  </a:extLst>
                </a:gridCol>
              </a:tblGrid>
              <a:tr h="404671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Certificate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4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 HEs,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HNCs.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77868"/>
                  </a:ext>
                </a:extLst>
              </a:tr>
              <a:tr h="698472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Intermediate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5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degrees, Dip HEs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other higher diplomas.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588746"/>
                  </a:ext>
                </a:extLst>
              </a:tr>
              <a:tr h="1297163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Honours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6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Bachelor’s degrees with honours, ordinary degrees, graduate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certificates and graduate diplomas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369141"/>
                  </a:ext>
                </a:extLst>
              </a:tr>
              <a:tr h="99781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7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degrees, postgraduate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certificates and postgraduate diplomas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74359"/>
                  </a:ext>
                </a:extLst>
              </a:tr>
              <a:tr h="698472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Doctoral level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Mphil</a:t>
                      </a:r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PhD including professional doctorates.</a:t>
                      </a:r>
                      <a:endParaRPr lang="en-GB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614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Subject Benchmark Statements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by panels of academic subject experts convened by QAA.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benchmark statements for undergraduate honours degrees (61 subjects).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Masters degree benchmark statements (16 subjects).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NHS degree benchmark statements – includes nursing, midwifery, ODP and paramedic (18 subjects).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904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10515600" cy="501968"/>
          </a:xfrm>
        </p:spPr>
        <p:txBody>
          <a:bodyPr/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Setting standards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FHEQ level descriptors (generic) and subject benchmark statements (subject-specific) are used together to develop programme content and learning outcomes at the appropriate level.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89e905f-fa4e-4fed-93be-d43430bd518a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</TotalTime>
  <Words>1542</Words>
  <Application>Microsoft Office PowerPoint</Application>
  <PresentationFormat>Widescreen</PresentationFormat>
  <Paragraphs>163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ＭＳ Ｐゴシック</vt:lpstr>
      <vt:lpstr>Arial</vt:lpstr>
      <vt:lpstr>Calibri</vt:lpstr>
      <vt:lpstr>Calibri Light</vt:lpstr>
      <vt:lpstr>Office Theme</vt:lpstr>
      <vt:lpstr> </vt:lpstr>
      <vt:lpstr>What this session will cover</vt:lpstr>
      <vt:lpstr>UK Quality Code for Higher Education (2018)</vt:lpstr>
      <vt:lpstr>UK Quality Code for Higher Education (2018)</vt:lpstr>
      <vt:lpstr>Core Practices</vt:lpstr>
      <vt:lpstr>Core Practices (continued)</vt:lpstr>
      <vt:lpstr>The Framework for Higher Education Qualifications</vt:lpstr>
      <vt:lpstr>Subject Benchmark Statements</vt:lpstr>
      <vt:lpstr>Setting standards</vt:lpstr>
      <vt:lpstr>Validation and Periodic Programme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Chair of a validation/review panel</vt:lpstr>
      <vt:lpstr>Chair of a validation/review panel (continued)</vt:lpstr>
      <vt:lpstr>Chair of a validation/review panel (continued)</vt:lpstr>
      <vt:lpstr>Chair of a validation/review panel (continued)</vt:lpstr>
      <vt:lpstr>Validation/review panel member</vt:lpstr>
      <vt:lpstr>Validation/review panel member (continued)</vt:lpstr>
      <vt:lpstr>Guidance and Information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Scott, Geoff</dc:creator>
  <cp:lastModifiedBy>Jarrett, Andrew</cp:lastModifiedBy>
  <cp:revision>102</cp:revision>
  <cp:lastPrinted>2018-09-20T11:46:18Z</cp:lastPrinted>
  <dcterms:created xsi:type="dcterms:W3CDTF">2015-06-17T10:53:01Z</dcterms:created>
  <dcterms:modified xsi:type="dcterms:W3CDTF">2018-10-05T14:59:00Z</dcterms:modified>
</cp:coreProperties>
</file>