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6"/>
  </p:handoutMasterIdLst>
  <p:sldIdLst>
    <p:sldId id="258" r:id="rId2"/>
    <p:sldId id="260" r:id="rId3"/>
    <p:sldId id="285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6" r:id="rId12"/>
    <p:sldId id="290" r:id="rId13"/>
    <p:sldId id="275" r:id="rId14"/>
    <p:sldId id="268" r:id="rId15"/>
    <p:sldId id="269" r:id="rId16"/>
    <p:sldId id="270" r:id="rId17"/>
    <p:sldId id="287" r:id="rId18"/>
    <p:sldId id="288" r:id="rId19"/>
    <p:sldId id="289" r:id="rId20"/>
    <p:sldId id="271" r:id="rId21"/>
    <p:sldId id="272" r:id="rId22"/>
    <p:sldId id="273" r:id="rId23"/>
    <p:sldId id="274" r:id="rId24"/>
    <p:sldId id="284" r:id="rId25"/>
  </p:sldIdLst>
  <p:sldSz cx="12192000" cy="6858000"/>
  <p:notesSz cx="6808788" cy="9940925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C58F0-A1A2-4841-BD41-6568E8E16C92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6DDFB-0B98-475C-990B-E7C63DDC7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61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9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62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67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7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18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97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0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0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10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10955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6486525"/>
            <a:ext cx="12192000" cy="3714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39" y="99300"/>
            <a:ext cx="2655277" cy="91014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52409" y="6457890"/>
            <a:ext cx="151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ljmu.ac.uk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72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99300"/>
            <a:ext cx="12192000" cy="10955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/>
          </a:p>
        </p:txBody>
      </p:sp>
      <p:sp>
        <p:nvSpPr>
          <p:cNvPr id="9" name="Rectangle 8"/>
          <p:cNvSpPr/>
          <p:nvPr/>
        </p:nvSpPr>
        <p:spPr>
          <a:xfrm>
            <a:off x="0" y="6486525"/>
            <a:ext cx="12192000" cy="3714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39" y="99300"/>
            <a:ext cx="2655277" cy="9101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9" y="6457890"/>
            <a:ext cx="151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ljmu.ac.uk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838200" y="53582"/>
            <a:ext cx="10515600" cy="45719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 </a:t>
            </a: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 Developers</a:t>
            </a:r>
          </a:p>
        </p:txBody>
      </p:sp>
    </p:spTree>
    <p:extLst>
      <p:ext uri="{BB962C8B-B14F-4D97-AF65-F5344CB8AC3E}">
        <p14:creationId xmlns:p14="http://schemas.microsoft.com/office/powerpoint/2010/main" val="40951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Setting standards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FHEQ level descriptors (generic) and subject benchmark statements (subject-specific) are used together to develop programme content and learning outcomes at the appropriate level.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reference points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for Validation or Guidance for Collaborative Validation.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Framework Regulations.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Curriculum Design Guide.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and Learning Strategy 2017-2022.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725" y="1142061"/>
            <a:ext cx="5012550" cy="539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70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auto">
          <a:xfrm>
            <a:off x="720090" y="1530033"/>
            <a:ext cx="1067562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Validation Process</a:t>
            </a:r>
          </a:p>
        </p:txBody>
      </p:sp>
    </p:spTree>
    <p:extLst>
      <p:ext uri="{BB962C8B-B14F-4D97-AF65-F5344CB8AC3E}">
        <p14:creationId xmlns:p14="http://schemas.microsoft.com/office/powerpoint/2010/main" val="285356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48790" y="1284288"/>
            <a:ext cx="8229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Process stages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748790" y="2014538"/>
            <a:ext cx="822960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Planning meeting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Organised by Academic Registry.  For collaborative programmes, this must be attended by the partner.  Sets a schedule of agreed activities and timescales</a:t>
            </a:r>
            <a:r>
              <a:rPr kumimoji="0" lang="en-GB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Pre-validation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Organised by Academic Registry.  A critical review of the draft submission by the Director of School/Head of Department, Faculty Registrar and Event Officer</a:t>
            </a:r>
            <a:r>
              <a:rPr kumimoji="0" lang="en-GB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Validation </a:t>
            </a:r>
            <a:r>
              <a:rPr kumimoji="0" lang="en-GB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peer review event comprising 5 panel members, including an external subject specialist and student panel member.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1C26FEB-CCB9-4B72-A45C-FF5DCC1C2694}"/>
              </a:ext>
            </a:extLst>
          </p:cNvPr>
          <p:cNvSpPr txBox="1">
            <a:spLocks/>
          </p:cNvSpPr>
          <p:nvPr/>
        </p:nvSpPr>
        <p:spPr bwMode="auto">
          <a:xfrm>
            <a:off x="1869606" y="1843088"/>
            <a:ext cx="822960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Post event: </a:t>
            </a:r>
            <a:endParaRPr kumimoji="0" lang="en-GB" alt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Confirming any conditions have been met appropriately.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Modules and programme specification(s) approved and published.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Completion of an Event Completion Form (ECF)/Event Report and signing of the contract (for collaborative programmes).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Notifying the institutional Validation and Review Oversight Panel.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81211" y="1334156"/>
            <a:ext cx="54063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Process stages (continued)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384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541395" y="864870"/>
            <a:ext cx="5648325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Documentation requirements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058545" y="2095183"/>
            <a:ext cx="81311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Planning </a:t>
            </a:r>
            <a:r>
              <a:rPr kumimoji="0" lang="en-GB" alt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Proforma</a:t>
            </a:r>
            <a:r>
              <a:rPr lang="en-GB" altLang="en-US" sz="20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document.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specification(s).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Module </a:t>
            </a:r>
            <a:r>
              <a:rPr kumimoji="0" lang="en-GB" alt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proformas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Mapping – can be required depending on the proposal.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Staff CVs.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Student Engagement Summary Report.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Factfile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(or marketing info for collaborative).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541395" y="864870"/>
            <a:ext cx="5648325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Documentation requirements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058545" y="2095183"/>
            <a:ext cx="81311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</a:t>
            </a:r>
            <a:r>
              <a:rPr lang="en-GB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Specification </a:t>
            </a: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is the definitive record of a programme, which serves as the principal reference point for its delivery, detailing information such as: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Named Target and Alternative Exit Awards.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Mode and location of study.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Entry requirements.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PSRB accreditation (where applicable).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aims.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structure and content.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learning outcomes. </a:t>
            </a:r>
          </a:p>
          <a:p>
            <a:pPr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Approach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to teaching, learning and assessment.</a:t>
            </a: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7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541395" y="864870"/>
            <a:ext cx="5648325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Documentation requirements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058545" y="2095183"/>
            <a:ext cx="81311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</a:t>
            </a:r>
            <a:r>
              <a:rPr lang="en-GB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Document </a:t>
            </a: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details the supporting information for validation, describing:</a:t>
            </a:r>
          </a:p>
          <a:p>
            <a:pPr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rationale for the proposal.</a:t>
            </a:r>
          </a:p>
          <a:p>
            <a:pPr>
              <a:defRPr/>
            </a:pPr>
            <a:r>
              <a:rPr lang="en-GB" altLang="en-US" sz="20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Academic</a:t>
            </a: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and professional benchmarking.</a:t>
            </a:r>
          </a:p>
          <a:p>
            <a:pPr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Decisions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taken on programme design and structure.</a:t>
            </a:r>
          </a:p>
          <a:p>
            <a:pPr>
              <a:defRPr/>
            </a:pPr>
            <a:r>
              <a:rPr lang="en-GB" altLang="en-US" sz="20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Support</a:t>
            </a: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for learners.</a:t>
            </a:r>
          </a:p>
          <a:p>
            <a:pPr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Staffing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and resources.</a:t>
            </a:r>
          </a:p>
          <a:p>
            <a:pPr>
              <a:defRPr/>
            </a:pPr>
            <a:r>
              <a:rPr lang="en-GB" altLang="en-US" sz="20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</a:t>
            </a: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management arrangements</a:t>
            </a:r>
          </a:p>
          <a:p>
            <a:pPr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Arrangements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for quality assurance and enhancement.</a:t>
            </a:r>
          </a:p>
          <a:p>
            <a:pPr>
              <a:defRPr/>
            </a:pPr>
            <a:r>
              <a:rPr lang="en-GB" altLang="en-US" sz="20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Curriculum map.</a:t>
            </a:r>
          </a:p>
          <a:p>
            <a:pPr>
              <a:defRPr/>
            </a:pP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Module indicative references.</a:t>
            </a: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14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541395" y="864870"/>
            <a:ext cx="5648325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Documentation requirements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058545" y="2095183"/>
            <a:ext cx="81311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GB" altLang="en-US" sz="2000" noProof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 individual </a:t>
            </a: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</a:t>
            </a:r>
            <a:r>
              <a:rPr lang="en-GB" altLang="en-US" sz="2000" b="1" noProof="0" dirty="0" err="1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odule</a:t>
            </a:r>
            <a:r>
              <a:rPr lang="en-GB" altLang="en-US" sz="2000" b="1" noProof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GB" altLang="en-US" sz="2000" b="1" noProof="0" dirty="0" err="1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proforma</a:t>
            </a:r>
            <a:r>
              <a:rPr lang="en-GB" altLang="en-US" sz="2000" b="1" noProof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GB" altLang="en-US" sz="2000" noProof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should be supplied for each module, describing key information such as: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Title, code, level and credit value.</a:t>
            </a:r>
          </a:p>
          <a:p>
            <a:pPr>
              <a:defRPr/>
            </a:pPr>
            <a:r>
              <a:rPr lang="en-GB" altLang="en-US" sz="2000" noProof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Learning activities including study hours.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Assessment strategy.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Module aims.</a:t>
            </a:r>
          </a:p>
          <a:p>
            <a:pPr>
              <a:defRPr/>
            </a:pPr>
            <a:r>
              <a:rPr lang="en-GB" altLang="en-US" sz="2000" noProof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Learning outcomes.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Indicative content.</a:t>
            </a:r>
            <a:endParaRPr lang="en-GB" altLang="en-US" sz="2000" noProof="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91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this session will cover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validation process.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Documentation requirements.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national quality expectations (UK Quality Code for Higher Education) and benchmarks for programme design and approval.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Sources of information and guidance.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390582" y="1137920"/>
            <a:ext cx="551338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LJMU expectations of the proposal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25830" y="2400300"/>
            <a:ext cx="8229600" cy="412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curriculum and teaching, learning and assessment strategies are appropriate and in line with national expectations, subject benchmarks and developing best practice in the discipline.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It is clear how intended learning outcomes will be demonstrated and assessed.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Resources are in place or committed.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programme complies with the Academic Framework and relevant LJMU policies.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Information is </a:t>
            </a: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accurate, up-to-date, complete and in correct format.</a:t>
            </a:r>
            <a:endParaRPr kumimoji="0" lang="en-GB" alt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500" b="0" i="1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57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668780" y="1249998"/>
            <a:ext cx="8229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Validation</a:t>
            </a:r>
            <a:r>
              <a:rPr kumimoji="0" lang="en-GB" alt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668780" y="1980248"/>
            <a:ext cx="822960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Normally a panel of 5, comprising a Chair, </a:t>
            </a:r>
            <a:r>
              <a:rPr lang="en-GB" altLang="en-US" sz="2000" noProof="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niversity representative,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external subject specialist,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student panel member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and Event Officer.</a:t>
            </a: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Standard agenda - includes tour of resources (where relevant) and meetings with the programme team, students and senior management.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Documentation circulated (approx. 2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weeks in advance)</a:t>
            </a:r>
            <a:r>
              <a:rPr kumimoji="0" lang="en-GB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Panel members asked to provide comments in advance to inform agenda for the event.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2800" b="0" i="1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057400" y="1329690"/>
            <a:ext cx="8229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Possible outcomes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057400" y="1563053"/>
            <a:ext cx="8229600" cy="425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Approve or reject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if a panel chooses to reject, this must be with detailed reasons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Approval period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for 5 years or less (for new collaborative programmes with new partners, the maximum is 3 years)</a:t>
            </a:r>
          </a:p>
        </p:txBody>
      </p:sp>
    </p:spTree>
    <p:extLst>
      <p:ext uri="{BB962C8B-B14F-4D97-AF65-F5344CB8AC3E}">
        <p14:creationId xmlns:p14="http://schemas.microsoft.com/office/powerpoint/2010/main" val="32405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321878" y="1343978"/>
            <a:ext cx="77517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Possible outcomes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844040" y="1626553"/>
            <a:ext cx="8229600" cy="425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Conditions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must be met before programme can start.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Recommendations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must be reflected on after a year of operation through the CME process.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Commendations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where good practice has been observed.</a:t>
            </a:r>
          </a:p>
        </p:txBody>
      </p:sp>
    </p:spTree>
    <p:extLst>
      <p:ext uri="{BB962C8B-B14F-4D97-AF65-F5344CB8AC3E}">
        <p14:creationId xmlns:p14="http://schemas.microsoft.com/office/powerpoint/2010/main" val="260993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080260" y="1418273"/>
            <a:ext cx="8229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Questions</a:t>
            </a:r>
          </a:p>
        </p:txBody>
      </p:sp>
      <p:pic>
        <p:nvPicPr>
          <p:cNvPr id="5" name="Picture 3" descr="C:\Users\qusvjone.USERS\AppData\Local\Microsoft\Windows\Temporary Internet Files\Content.IE5\LK7ONN41\Question-Mark-pin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810" y="2788285"/>
            <a:ext cx="1270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3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1751"/>
            <a:ext cx="10515600" cy="4351338"/>
          </a:xfrm>
        </p:spPr>
        <p:txBody>
          <a:bodyPr/>
          <a:lstStyle/>
          <a:p>
            <a:endParaRPr lang="en-GB" dirty="0"/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Validation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a new programme is the quality assurance process used to scrutinise a proposed new programme of study in order to assure Academic Board that it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meets University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national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expectations of standards and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quality.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is a deliberative process, which enables full consideration of academic standards and the appropriateness of the proposed learning opportunities for students.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independent of the proposing School/Department.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Contains appropriate ‘externality’.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Sets conditions of approval and/or recommendations and confirms they have been addressed before conferring final approval.</a:t>
            </a:r>
          </a:p>
          <a:p>
            <a:pPr marL="0" indent="0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3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 Quality Code for Higher Education (2018)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by QAA in consultation with the HE sector on behalf of the UK Standing Committee for Quality Assessment.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It contains: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in relation to the setting and maintenance of academic standards.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in relation to the management of academic quality.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Core Practices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that must be demonstrated by all UK HE providers as part of assuring their standards and quality.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8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 Quality Code for Higher Education (2018)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 for standards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academic standards of courses meet the requirements of the relevant national qualifications framework.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value of qualifications awarded to students at the point of qualification and over time is in line with sector recognised standards.</a:t>
            </a:r>
          </a:p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 for quality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Courses are well-designed, provide a high-quality academic experience for all students and enable a student’s achievement to be reliably assessed.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admission through to completion, all students are provided with the support that they need to succeed in and benefit from higher education.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Core Practices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cover: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Designing and delivering high-quality courses, aligned with national qualifications frameworks and consistent with national threshold standards;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Maintaining comparability of standards with other HE providers, including through the use of external examiners;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Assuring standards and quality of provision delivered with others, e.g. collaborative provision and Work-Based Learning (placements);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fair, reliable and transparent assessment and classification processes;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appropriately qualified and skilled staff, and appropriate and sufficient facilities, learning resources and support services including an appropriate research environment for PGR students;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2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Core Practices (continued)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reliable, fair and inclusive admissions processes, and fair transparent and accessible appeals and complaints processes;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arrangements for student engagement (representation);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all students to achieve successful academic and professional outcomes</a:t>
            </a:r>
            <a:r>
              <a:rPr lang="en-GB" sz="2400" dirty="0" smtClean="0"/>
              <a:t>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1805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Framework for Higher Education Qualifications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Defines the level of awards at HE levels 4-8 in England, Wales and Northern Ireland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13275"/>
              </p:ext>
            </p:extLst>
          </p:nvPr>
        </p:nvGraphicFramePr>
        <p:xfrm>
          <a:off x="838200" y="2263140"/>
          <a:ext cx="10237470" cy="4096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2490">
                  <a:extLst>
                    <a:ext uri="{9D8B030D-6E8A-4147-A177-3AD203B41FA5}">
                      <a16:colId xmlns:a16="http://schemas.microsoft.com/office/drawing/2014/main" val="2846118256"/>
                    </a:ext>
                  </a:extLst>
                </a:gridCol>
                <a:gridCol w="3412490">
                  <a:extLst>
                    <a:ext uri="{9D8B030D-6E8A-4147-A177-3AD203B41FA5}">
                      <a16:colId xmlns:a16="http://schemas.microsoft.com/office/drawing/2014/main" val="963857376"/>
                    </a:ext>
                  </a:extLst>
                </a:gridCol>
                <a:gridCol w="3412490">
                  <a:extLst>
                    <a:ext uri="{9D8B030D-6E8A-4147-A177-3AD203B41FA5}">
                      <a16:colId xmlns:a16="http://schemas.microsoft.com/office/drawing/2014/main" val="505089848"/>
                    </a:ext>
                  </a:extLst>
                </a:gridCol>
              </a:tblGrid>
              <a:tr h="404671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4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 HEs,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HNCs.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77868"/>
                  </a:ext>
                </a:extLst>
              </a:tr>
              <a:tr h="698472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Intermediate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5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degrees, Dip HEs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other higher diplomas.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588746"/>
                  </a:ext>
                </a:extLst>
              </a:tr>
              <a:tr h="1297163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Honours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6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Bachelor’s degrees with honours, ordinary degrees, graduate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certificates and graduate diplomas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369141"/>
                  </a:ext>
                </a:extLst>
              </a:tr>
              <a:tr h="99781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7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degrees, postgraduate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certificates and postgraduate diplomas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74359"/>
                  </a:ext>
                </a:extLst>
              </a:tr>
              <a:tr h="698472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Doctoral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Mphil</a:t>
                      </a:r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PhD including professional doctorates.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614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Subject Benchmark Statements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by panels of academic subject experts convened by QAA.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benchmark statements for undergraduate honours degrees (61 subjects).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Masters degree benchmark statements (16 subjects).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NHS degree benchmark statements – includes nursing, midwifery, ODP and paramedic (18 subjects).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904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ce80ba42-9fcd-418f-a76a-3a356201ef6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860</TotalTime>
  <Words>1227</Words>
  <Application>Microsoft Office PowerPoint</Application>
  <PresentationFormat>Widescreen</PresentationFormat>
  <Paragraphs>152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Office Theme</vt:lpstr>
      <vt:lpstr> </vt:lpstr>
      <vt:lpstr>What this session will cover</vt:lpstr>
      <vt:lpstr>Validation</vt:lpstr>
      <vt:lpstr>UK Quality Code for Higher Education (2018)</vt:lpstr>
      <vt:lpstr>UK Quality Code for Higher Education (2018)</vt:lpstr>
      <vt:lpstr>Core Practices</vt:lpstr>
      <vt:lpstr>Core Practices (continued)</vt:lpstr>
      <vt:lpstr>The Framework for Higher Education Qualifications</vt:lpstr>
      <vt:lpstr>Subject Benchmark Statements</vt:lpstr>
      <vt:lpstr>Setting standards</vt:lpstr>
      <vt:lpstr>Internal reference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Scott, Geoff</dc:creator>
  <cp:lastModifiedBy>Forsyth, Henry</cp:lastModifiedBy>
  <cp:revision>121</cp:revision>
  <cp:lastPrinted>2018-09-20T11:46:18Z</cp:lastPrinted>
  <dcterms:created xsi:type="dcterms:W3CDTF">2015-06-17T10:53:01Z</dcterms:created>
  <dcterms:modified xsi:type="dcterms:W3CDTF">2019-03-04T11:04:42Z</dcterms:modified>
</cp:coreProperties>
</file>