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4"/>
  </p:sldMasterIdLst>
  <p:handoutMasterIdLst>
    <p:handoutMasterId r:id="rId25"/>
  </p:handoutMasterIdLst>
  <p:sldIdLst>
    <p:sldId id="257" r:id="rId5"/>
    <p:sldId id="258" r:id="rId6"/>
    <p:sldId id="308" r:id="rId7"/>
    <p:sldId id="310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12" r:id="rId16"/>
    <p:sldId id="314" r:id="rId17"/>
    <p:sldId id="290" r:id="rId18"/>
    <p:sldId id="324" r:id="rId19"/>
    <p:sldId id="291" r:id="rId20"/>
    <p:sldId id="323" r:id="rId21"/>
    <p:sldId id="292" r:id="rId22"/>
    <p:sldId id="300" r:id="rId23"/>
    <p:sldId id="309" r:id="rId24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57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99323-A429-4C62-92E7-EA89E1D375B7}" type="datetimeFigureOut">
              <a:rPr lang="en-GB" smtClean="0"/>
              <a:pPr/>
              <a:t>21/03/2012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0EE1C-3190-4DFB-8FAD-C661201EB07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134641-B61B-4350-A4A0-18C42C7F9955}" type="datetimeFigureOut">
              <a:rPr lang="en-US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83F48-1125-44EA-9B1A-EBCFFFA847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F3EDC2-935A-42FF-8142-936D83A068D2}" type="datetimeFigureOut">
              <a:rPr lang="en-US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210C4-0D1C-41EE-8B11-87537A0C5D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08433F-2138-4722-A769-8DC13E5AA1A1}" type="datetimeFigureOut">
              <a:rPr lang="en-US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761A0-958D-4CD8-B1A1-5EB1AB6FAF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7F6B54-0D6A-4029-A655-39DCFC6DDF4F}" type="datetimeFigureOut">
              <a:rPr lang="en-US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E828C-268C-4C06-8740-26F7706033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351F19-E0F2-4BEF-9D17-AB857ABBE7CE}" type="datetimeFigureOut">
              <a:rPr lang="en-US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18264-C496-4DDB-8BCF-A7325718DD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E5C46D-5F18-493B-BADC-5C240E9CB619}" type="datetimeFigureOut">
              <a:rPr lang="en-US"/>
              <a:pPr/>
              <a:t>3/21/2012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65319-B99E-44A7-95F5-7B68E2FFDF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BE97CE-3902-4359-AE56-730833B05F25}" type="datetimeFigureOut">
              <a:rPr lang="en-US"/>
              <a:pPr/>
              <a:t>3/21/2012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B7AF7-E2BB-4DBB-A999-D500885B35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50D8FD-85C5-4064-AB59-247A3EC02548}" type="datetimeFigureOut">
              <a:rPr lang="en-US"/>
              <a:pPr/>
              <a:t>3/21/2012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F4E5C-2405-4D4E-90C1-8FFF71BC91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EA323-3472-41E8-B41D-10ABB316F6DC}" type="datetimeFigureOut">
              <a:rPr lang="en-US"/>
              <a:pPr/>
              <a:t>3/21/2012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FF861-F860-414B-A1B0-FFE0DC2859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DE5218-200E-47D4-A910-D2D832180FE1}" type="datetimeFigureOut">
              <a:rPr lang="en-US"/>
              <a:pPr/>
              <a:t>3/21/2012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C565A-EF2B-4C11-B312-9F17063E6E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ACE465-AB76-46EC-8FA5-C643D6E82583}" type="datetimeFigureOut">
              <a:rPr lang="en-US"/>
              <a:pPr/>
              <a:t>3/21/2012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B0355-A797-487B-91C1-57238BE6D0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77BF14F-A513-4781-85C9-8556CAA90DFE}" type="datetimeFigureOut">
              <a:rPr lang="en-US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725B653-229D-4A00-BE87-F2C78DCB47B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0024" y="1541721"/>
            <a:ext cx="872966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002060"/>
                </a:solidFill>
              </a:rPr>
              <a:t>Student Information System</a:t>
            </a:r>
          </a:p>
          <a:p>
            <a:pPr algn="ctr"/>
            <a:endParaRPr lang="en-GB" sz="800" b="1" dirty="0">
              <a:solidFill>
                <a:srgbClr val="002060"/>
              </a:solidFill>
            </a:endParaRPr>
          </a:p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Withdrawals, Student Services </a:t>
            </a:r>
            <a:r>
              <a:rPr lang="en-GB" sz="4800" b="1" dirty="0" err="1" smtClean="0">
                <a:solidFill>
                  <a:srgbClr val="92D050"/>
                </a:solidFill>
              </a:rPr>
              <a:t>Center</a:t>
            </a:r>
            <a:r>
              <a:rPr lang="en-GB" sz="4800" b="1" dirty="0" smtClean="0">
                <a:solidFill>
                  <a:srgbClr val="92D050"/>
                </a:solidFill>
              </a:rPr>
              <a:t> and LOA</a:t>
            </a:r>
          </a:p>
          <a:p>
            <a:pPr algn="ctr"/>
            <a:endParaRPr lang="en-GB" sz="4800" b="1" dirty="0" smtClean="0">
              <a:solidFill>
                <a:srgbClr val="92D050"/>
              </a:solidFill>
            </a:endParaRPr>
          </a:p>
          <a:p>
            <a:pPr algn="ctr"/>
            <a:endParaRPr lang="en-GB" sz="4400" b="1" dirty="0" smtClean="0">
              <a:solidFill>
                <a:srgbClr val="92D050"/>
              </a:solidFill>
            </a:endParaRPr>
          </a:p>
          <a:p>
            <a:pPr algn="ctr"/>
            <a:endParaRPr lang="en-GB" sz="3600" b="1" dirty="0" smtClean="0">
              <a:solidFill>
                <a:srgbClr val="002060"/>
              </a:solidFill>
            </a:endParaRPr>
          </a:p>
          <a:p>
            <a:pPr algn="ctr"/>
            <a:r>
              <a:rPr lang="en-GB" sz="2400" b="1" dirty="0" smtClean="0">
                <a:solidFill>
                  <a:srgbClr val="002060"/>
                </a:solidFill>
              </a:rPr>
              <a:t>Business Support Office</a:t>
            </a:r>
            <a:endParaRPr lang="en-GB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73018" y="563418"/>
            <a:ext cx="660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92D050"/>
                </a:solidFill>
              </a:rPr>
              <a:t>Student Services Centre</a:t>
            </a:r>
            <a:endParaRPr lang="en-GB" sz="4000" b="1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4327" y="1568435"/>
            <a:ext cx="7352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We can to use the                               button to take us straight to the students Programme data page.  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38646" t="30017" r="43648" b="67183"/>
          <a:stretch>
            <a:fillRect/>
          </a:stretch>
        </p:blipFill>
        <p:spPr bwMode="auto">
          <a:xfrm>
            <a:off x="3098537" y="1672996"/>
            <a:ext cx="2022763" cy="24938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 t="21322" r="27342" b="31556"/>
          <a:stretch>
            <a:fillRect/>
          </a:stretch>
        </p:blipFill>
        <p:spPr bwMode="auto">
          <a:xfrm>
            <a:off x="794327" y="2425850"/>
            <a:ext cx="7536873" cy="371633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14876" r="41919" b="31435"/>
          <a:stretch>
            <a:fillRect/>
          </a:stretch>
        </p:blipFill>
        <p:spPr bwMode="auto">
          <a:xfrm>
            <a:off x="531627" y="1271304"/>
            <a:ext cx="7719237" cy="556341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31627" y="563418"/>
            <a:ext cx="7325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92D050"/>
                </a:solidFill>
              </a:rPr>
              <a:t>Example Withdrawn Student</a:t>
            </a:r>
            <a:endParaRPr lang="en-GB" sz="4000" b="1" dirty="0">
              <a:solidFill>
                <a:srgbClr val="92D05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08743" y="3593804"/>
            <a:ext cx="4742121" cy="46783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42797" y="507264"/>
            <a:ext cx="74133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indent="-914400" algn="ctr">
              <a:buFont typeface="+mj-lt"/>
              <a:buAutoNum type="arabicPeriod" startAt="3"/>
            </a:pPr>
            <a:r>
              <a:rPr lang="en-GB" sz="3600" b="1" dirty="0" smtClean="0">
                <a:solidFill>
                  <a:srgbClr val="92D050"/>
                </a:solidFill>
              </a:rPr>
              <a:t>Withdrawal from Programme</a:t>
            </a:r>
            <a:endParaRPr lang="en-GB" sz="3200" b="1" dirty="0" smtClean="0">
              <a:solidFill>
                <a:srgbClr val="92D05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t="22317" r="35216" b="37976"/>
          <a:stretch>
            <a:fillRect/>
          </a:stretch>
        </p:blipFill>
        <p:spPr bwMode="auto">
          <a:xfrm>
            <a:off x="222018" y="1338261"/>
            <a:ext cx="8613638" cy="411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7060019" y="2094614"/>
            <a:ext cx="1775637" cy="74427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812894" y="2619153"/>
            <a:ext cx="1506279" cy="38986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543536" y="2838893"/>
            <a:ext cx="1775637" cy="52099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l="30523" t="37694" r="42442" b="12532"/>
          <a:stretch>
            <a:fillRect/>
          </a:stretch>
        </p:blipFill>
        <p:spPr bwMode="auto">
          <a:xfrm>
            <a:off x="3561906" y="1568634"/>
            <a:ext cx="3296093" cy="473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617386" y="507264"/>
            <a:ext cx="3808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indent="-914400" algn="ctr"/>
            <a:r>
              <a:rPr lang="en-GB" sz="4800" b="1" dirty="0" smtClean="0">
                <a:solidFill>
                  <a:srgbClr val="92D050"/>
                </a:solidFill>
              </a:rPr>
              <a:t>Withdrawals</a:t>
            </a:r>
            <a:endParaRPr lang="en-GB" sz="3200" b="1" dirty="0" smtClean="0">
              <a:solidFill>
                <a:srgbClr val="92D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7024" y="1508382"/>
            <a:ext cx="4793506" cy="477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2772" y="1947169"/>
            <a:ext cx="8378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2060"/>
                </a:solidFill>
              </a:rPr>
              <a:t>Once saved a Discontinued status CANNOT be undone.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172" y="3040912"/>
            <a:ext cx="8378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2060"/>
                </a:solidFill>
              </a:rPr>
              <a:t>It SHOULDN’T be done from a business process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5172" y="3902149"/>
            <a:ext cx="8378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2060"/>
                </a:solidFill>
              </a:rPr>
              <a:t>But in addition, it actually </a:t>
            </a:r>
            <a:r>
              <a:rPr lang="en-GB" sz="2800" b="1" dirty="0" smtClean="0">
                <a:solidFill>
                  <a:srgbClr val="002060"/>
                </a:solidFill>
              </a:rPr>
              <a:t>CAN’T</a:t>
            </a:r>
            <a:r>
              <a:rPr lang="en-GB" sz="2800" dirty="0" smtClean="0">
                <a:solidFill>
                  <a:srgbClr val="002060"/>
                </a:solidFill>
              </a:rPr>
              <a:t> be </a:t>
            </a:r>
            <a:r>
              <a:rPr lang="en-GB" sz="2800" b="1" dirty="0" smtClean="0">
                <a:solidFill>
                  <a:srgbClr val="92D050"/>
                </a:solidFill>
              </a:rPr>
              <a:t>undone</a:t>
            </a:r>
            <a:r>
              <a:rPr lang="en-GB" sz="2800" dirty="0" smtClean="0">
                <a:solidFill>
                  <a:srgbClr val="002060"/>
                </a:solidFill>
              </a:rPr>
              <a:t>, </a:t>
            </a:r>
            <a:r>
              <a:rPr lang="en-GB" sz="2800" b="1" dirty="0" smtClean="0">
                <a:solidFill>
                  <a:srgbClr val="92D050"/>
                </a:solidFill>
              </a:rPr>
              <a:t>unpicked</a:t>
            </a:r>
            <a:r>
              <a:rPr lang="en-GB" sz="2800" dirty="0" smtClean="0">
                <a:solidFill>
                  <a:srgbClr val="002060"/>
                </a:solidFill>
              </a:rPr>
              <a:t>, </a:t>
            </a:r>
            <a:r>
              <a:rPr lang="en-GB" sz="2800" b="1" dirty="0" smtClean="0">
                <a:solidFill>
                  <a:srgbClr val="92D050"/>
                </a:solidFill>
              </a:rPr>
              <a:t>amended</a:t>
            </a:r>
            <a:r>
              <a:rPr lang="en-GB" sz="2800" dirty="0" smtClean="0">
                <a:solidFill>
                  <a:srgbClr val="002060"/>
                </a:solidFill>
              </a:rPr>
              <a:t> or </a:t>
            </a:r>
            <a:r>
              <a:rPr lang="en-GB" sz="2800" b="1" dirty="0" smtClean="0">
                <a:solidFill>
                  <a:srgbClr val="92D050"/>
                </a:solidFill>
              </a:rPr>
              <a:t>overwritten</a:t>
            </a:r>
            <a:endParaRPr lang="en-GB" sz="2800" b="1" dirty="0">
              <a:solidFill>
                <a:srgbClr val="92D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2772" y="5117084"/>
            <a:ext cx="8378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2060"/>
                </a:solidFill>
              </a:rPr>
              <a:t>If in doubt suspend the student and seek further information</a:t>
            </a:r>
            <a:endParaRPr lang="en-GB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6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90576" y="464024"/>
            <a:ext cx="5443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92D050"/>
                </a:solidFill>
              </a:rPr>
              <a:t>Withdrawal Process</a:t>
            </a:r>
            <a:endParaRPr lang="en-GB" sz="4000" b="1" dirty="0" smtClean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9730" y="1605516"/>
            <a:ext cx="81445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So, what happens when a student record is mistakenly discontinued</a:t>
            </a:r>
            <a:r>
              <a:rPr lang="en-GB" sz="2800" dirty="0" smtClean="0">
                <a:solidFill>
                  <a:srgbClr val="002060"/>
                </a:solidFill>
              </a:rPr>
              <a:t>?</a:t>
            </a:r>
          </a:p>
          <a:p>
            <a:endParaRPr lang="en-GB" sz="2800" dirty="0" smtClean="0">
              <a:solidFill>
                <a:srgbClr val="002060"/>
              </a:solidFill>
            </a:endParaRP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smtClean="0">
                <a:solidFill>
                  <a:srgbClr val="002060"/>
                </a:solidFill>
              </a:rPr>
              <a:t>The Admissions Hub for the programme need to ‘re-admit’ the student</a:t>
            </a:r>
          </a:p>
          <a:p>
            <a:pPr lvl="1"/>
            <a:endParaRPr lang="en-GB" sz="2800" dirty="0" smtClean="0">
              <a:solidFill>
                <a:srgbClr val="002060"/>
              </a:solidFill>
            </a:endParaRP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smtClean="0">
                <a:solidFill>
                  <a:srgbClr val="002060"/>
                </a:solidFill>
              </a:rPr>
              <a:t>Only then can the modules be re-enrolled. Only current modules need to be enrolled. The graded historical modules will still be part of the students record.</a:t>
            </a:r>
            <a:endParaRPr lang="en-GB" sz="2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13297" y="464024"/>
            <a:ext cx="3273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92D050"/>
                </a:solidFill>
              </a:rPr>
              <a:t>Withdrawals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47917" y="1869743"/>
            <a:ext cx="3534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2060"/>
                </a:solidFill>
              </a:rPr>
              <a:t>Any Questions?</a:t>
            </a:r>
            <a:endParaRPr lang="en-GB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31089" y="464024"/>
            <a:ext cx="6027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92D050"/>
                </a:solidFill>
              </a:rPr>
              <a:t>Leave of Absence - LOA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2013" y="1555845"/>
            <a:ext cx="87482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4000" dirty="0" smtClean="0">
                <a:solidFill>
                  <a:srgbClr val="002060"/>
                </a:solidFill>
              </a:rPr>
              <a:t> </a:t>
            </a:r>
            <a:r>
              <a:rPr lang="en-GB" sz="3600" dirty="0" smtClean="0">
                <a:solidFill>
                  <a:srgbClr val="002060"/>
                </a:solidFill>
              </a:rPr>
              <a:t>Also known as Intermissions</a:t>
            </a:r>
          </a:p>
          <a:p>
            <a:pPr>
              <a:buClr>
                <a:srgbClr val="92D050"/>
              </a:buClr>
            </a:pPr>
            <a:endParaRPr lang="en-GB" sz="16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600" dirty="0" smtClean="0">
                <a:solidFill>
                  <a:srgbClr val="002060"/>
                </a:solidFill>
              </a:rPr>
              <a:t> Like Withdrawals we combine </a:t>
            </a:r>
            <a:r>
              <a:rPr lang="en-GB" sz="3600" dirty="0" err="1" smtClean="0">
                <a:solidFill>
                  <a:srgbClr val="002060"/>
                </a:solidFill>
              </a:rPr>
              <a:t>Prog</a:t>
            </a:r>
            <a:r>
              <a:rPr lang="en-GB" sz="3600" dirty="0" smtClean="0">
                <a:solidFill>
                  <a:srgbClr val="002060"/>
                </a:solidFill>
              </a:rPr>
              <a:t>/Plan actions with Student </a:t>
            </a:r>
            <a:r>
              <a:rPr lang="en-GB" sz="3600" dirty="0" smtClean="0">
                <a:solidFill>
                  <a:srgbClr val="002060"/>
                </a:solidFill>
              </a:rPr>
              <a:t>Finance process</a:t>
            </a:r>
            <a:endParaRPr lang="en-GB" sz="36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</a:pPr>
            <a:endParaRPr lang="en-GB" sz="16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600" dirty="0" smtClean="0">
                <a:solidFill>
                  <a:srgbClr val="002060"/>
                </a:solidFill>
              </a:rPr>
              <a:t> The Student Zones will process these requests</a:t>
            </a:r>
            <a:endParaRPr lang="en-GB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509822" y="563418"/>
            <a:ext cx="5986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92D050"/>
                </a:solidFill>
              </a:rPr>
              <a:t>Example LOA Student</a:t>
            </a:r>
            <a:endParaRPr lang="en-GB" sz="4000" b="1" dirty="0">
              <a:solidFill>
                <a:srgbClr val="92D05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t="21811" r="42355" b="29869"/>
          <a:stretch>
            <a:fillRect/>
          </a:stretch>
        </p:blipFill>
        <p:spPr bwMode="auto">
          <a:xfrm>
            <a:off x="531628" y="1297171"/>
            <a:ext cx="8038214" cy="525341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3827721" y="2987748"/>
            <a:ext cx="4742121" cy="46783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9308" y="464024"/>
            <a:ext cx="7710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92D050"/>
                </a:solidFill>
              </a:rPr>
              <a:t>Return from Leave of Absence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3014" y="1678675"/>
            <a:ext cx="78042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600" dirty="0" smtClean="0">
                <a:solidFill>
                  <a:srgbClr val="002060"/>
                </a:solidFill>
              </a:rPr>
              <a:t> Another Stack/Finance combo</a:t>
            </a:r>
          </a:p>
          <a:p>
            <a:endParaRPr lang="en-GB" sz="36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600" dirty="0" smtClean="0">
                <a:solidFill>
                  <a:srgbClr val="002060"/>
                </a:solidFill>
              </a:rPr>
              <a:t> Student Zones record the action and the date the student actually physically returns to study</a:t>
            </a: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endParaRPr lang="en-GB" sz="36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600" dirty="0" smtClean="0">
                <a:solidFill>
                  <a:srgbClr val="002060"/>
                </a:solidFill>
              </a:rPr>
              <a:t> and crucially...</a:t>
            </a:r>
            <a:endParaRPr lang="en-GB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9308" y="464024"/>
            <a:ext cx="7710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92D050"/>
                </a:solidFill>
              </a:rPr>
              <a:t>Return from Leave of Absence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2263" y="1678675"/>
            <a:ext cx="81204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</a:pPr>
            <a:r>
              <a:rPr lang="en-GB" sz="3600" dirty="0" smtClean="0">
                <a:solidFill>
                  <a:srgbClr val="002060"/>
                </a:solidFill>
              </a:rPr>
              <a:t>The student needs to:</a:t>
            </a:r>
          </a:p>
          <a:p>
            <a:pPr>
              <a:buClr>
                <a:srgbClr val="92D050"/>
              </a:buClr>
            </a:pPr>
            <a:endParaRPr lang="en-GB" sz="12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600" dirty="0" smtClean="0">
                <a:solidFill>
                  <a:srgbClr val="002060"/>
                </a:solidFill>
              </a:rPr>
              <a:t> Complete the Student Registration Form</a:t>
            </a:r>
          </a:p>
          <a:p>
            <a:pPr>
              <a:buClr>
                <a:srgbClr val="92D050"/>
              </a:buClr>
            </a:pPr>
            <a:endParaRPr lang="en-GB" sz="12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600" dirty="0" smtClean="0">
                <a:solidFill>
                  <a:srgbClr val="002060"/>
                </a:solidFill>
              </a:rPr>
              <a:t> Be enrolled on to their Core classes and select/ enrol on their Options</a:t>
            </a:r>
          </a:p>
          <a:p>
            <a:pPr>
              <a:buClr>
                <a:srgbClr val="92D050"/>
              </a:buClr>
            </a:pPr>
            <a:endParaRPr lang="en-GB" sz="12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600" dirty="0" smtClean="0">
                <a:solidFill>
                  <a:srgbClr val="002060"/>
                </a:solidFill>
              </a:rPr>
              <a:t>This generates the Fee.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763" y="1430594"/>
            <a:ext cx="832961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Key </a:t>
            </a:r>
            <a:r>
              <a:rPr lang="en-GB" sz="2800" b="1" dirty="0" smtClean="0">
                <a:solidFill>
                  <a:srgbClr val="002060"/>
                </a:solidFill>
              </a:rPr>
              <a:t>Objectives:</a:t>
            </a:r>
          </a:p>
          <a:p>
            <a:pPr lvl="1"/>
            <a:endParaRPr lang="en-GB" sz="2800" dirty="0" smtClean="0">
              <a:solidFill>
                <a:srgbClr val="002060"/>
              </a:solidFill>
            </a:endParaRPr>
          </a:p>
          <a:p>
            <a:pPr lvl="1"/>
            <a:endParaRPr lang="en-GB" sz="2800" dirty="0" smtClean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Understanding Withdrawals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Student Services </a:t>
            </a:r>
            <a:r>
              <a:rPr lang="en-GB" sz="2800" dirty="0" err="1" smtClean="0">
                <a:solidFill>
                  <a:srgbClr val="002060"/>
                </a:solidFill>
              </a:rPr>
              <a:t>Center</a:t>
            </a:r>
            <a:endParaRPr lang="en-GB" sz="2800" dirty="0" smtClean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Understanding Suspensions &amp; Resumptions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endParaRPr lang="en-GB" sz="2800" dirty="0" smtClean="0">
              <a:solidFill>
                <a:srgbClr val="002060"/>
              </a:solidFill>
            </a:endParaRPr>
          </a:p>
          <a:p>
            <a:pPr algn="ctr"/>
            <a:endParaRPr lang="en-GB" sz="2000" b="1" dirty="0" smtClean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05180" y="507264"/>
            <a:ext cx="42242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Introduction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429302" y="464024"/>
            <a:ext cx="4749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92D050"/>
                </a:solidFill>
              </a:rPr>
              <a:t>Leave of Absence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47917" y="1869743"/>
            <a:ext cx="3534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2060"/>
                </a:solidFill>
              </a:rPr>
              <a:t>Any Questions?</a:t>
            </a:r>
            <a:endParaRPr lang="en-GB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121141" y="507264"/>
            <a:ext cx="42566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Withdrawals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303" y="1828800"/>
            <a:ext cx="828708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</a:pPr>
            <a:r>
              <a:rPr lang="en-GB" sz="3600" dirty="0" smtClean="0">
                <a:solidFill>
                  <a:srgbClr val="002060"/>
                </a:solidFill>
              </a:rPr>
              <a:t>Process:</a:t>
            </a:r>
          </a:p>
          <a:p>
            <a:pPr>
              <a:buClr>
                <a:srgbClr val="92D050"/>
              </a:buClr>
            </a:pPr>
            <a:endParaRPr lang="en-GB" sz="36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</a:pPr>
            <a:r>
              <a:rPr lang="en-GB" sz="3600" dirty="0" smtClean="0">
                <a:solidFill>
                  <a:srgbClr val="002060"/>
                </a:solidFill>
              </a:rPr>
              <a:t>Student Zones process all Withdrawal requests</a:t>
            </a:r>
          </a:p>
          <a:p>
            <a:pPr>
              <a:buClr>
                <a:srgbClr val="92D050"/>
              </a:buClr>
            </a:pPr>
            <a:endParaRPr lang="en-GB" sz="40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566034" y="507264"/>
            <a:ext cx="3808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Withdrawals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41" y="1887594"/>
            <a:ext cx="76866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</a:pPr>
            <a:r>
              <a:rPr lang="en-GB" sz="4000" dirty="0" smtClean="0">
                <a:solidFill>
                  <a:srgbClr val="002060"/>
                </a:solidFill>
              </a:rPr>
              <a:t>Use the Student Services Centre to view a students status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73018" y="563418"/>
            <a:ext cx="660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92D050"/>
                </a:solidFill>
              </a:rPr>
              <a:t>Student Services Centre</a:t>
            </a:r>
            <a:endParaRPr lang="en-GB" sz="4000" b="1" dirty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8145" y="1611086"/>
            <a:ext cx="766618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</a:pPr>
            <a:r>
              <a:rPr lang="en-GB" sz="3200" b="1" dirty="0" smtClean="0">
                <a:solidFill>
                  <a:srgbClr val="002060"/>
                </a:solidFill>
              </a:rPr>
              <a:t>What is the Student Services </a:t>
            </a:r>
            <a:r>
              <a:rPr lang="en-GB" sz="3200" b="1" dirty="0" err="1" smtClean="0">
                <a:solidFill>
                  <a:srgbClr val="002060"/>
                </a:solidFill>
              </a:rPr>
              <a:t>Center</a:t>
            </a:r>
            <a:r>
              <a:rPr lang="en-GB" sz="3200" b="1" dirty="0" smtClean="0">
                <a:solidFill>
                  <a:srgbClr val="002060"/>
                </a:solidFill>
              </a:rPr>
              <a:t>?</a:t>
            </a:r>
          </a:p>
          <a:p>
            <a:pPr>
              <a:buClr>
                <a:srgbClr val="92D050"/>
              </a:buClr>
            </a:pPr>
            <a:r>
              <a:rPr lang="en-GB" sz="2800" dirty="0" smtClean="0"/>
              <a:t> 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Provides an Administrative ‘360</a:t>
            </a:r>
            <a:r>
              <a:rPr lang="en-GB" sz="2800" dirty="0" smtClean="0">
                <a:solidFill>
                  <a:srgbClr val="002060"/>
                </a:solidFill>
                <a:latin typeface="Arial"/>
                <a:cs typeface="Arial"/>
              </a:rPr>
              <a:t>°’ view of the Student Record</a:t>
            </a:r>
          </a:p>
          <a:p>
            <a:pPr>
              <a:buClr>
                <a:srgbClr val="92D050"/>
              </a:buClr>
            </a:pPr>
            <a:endParaRPr lang="en-GB" sz="2800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  <a:latin typeface="Arial"/>
                <a:cs typeface="Arial"/>
              </a:rPr>
              <a:t> Also provides Zone and Faculty Admin staff with a view of what the student can see in Student Self Service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endParaRPr lang="en-GB" sz="2800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Is where most can processes begin.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73018" y="563418"/>
            <a:ext cx="660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92D050"/>
                </a:solidFill>
              </a:rPr>
              <a:t>Student Services Centre</a:t>
            </a:r>
            <a:endParaRPr lang="en-GB" sz="4000" b="1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8145" y="1496291"/>
            <a:ext cx="766618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</a:pPr>
            <a:r>
              <a:rPr lang="en-GB" sz="2800" dirty="0" smtClean="0">
                <a:solidFill>
                  <a:srgbClr val="002060"/>
                </a:solidFill>
              </a:rPr>
              <a:t>Information that can be viewed includes:</a:t>
            </a:r>
            <a:endParaRPr lang="en-GB" sz="2800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buClr>
                <a:srgbClr val="92D050"/>
              </a:buClr>
            </a:pPr>
            <a:endParaRPr lang="en-GB" sz="2400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400" b="1" dirty="0" smtClean="0">
                <a:solidFill>
                  <a:srgbClr val="002060"/>
                </a:solidFill>
                <a:latin typeface="Arial"/>
                <a:cs typeface="Arial"/>
              </a:rPr>
              <a:t>Summary information</a:t>
            </a:r>
          </a:p>
          <a:p>
            <a:pPr lvl="1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000" dirty="0" smtClean="0">
                <a:solidFill>
                  <a:srgbClr val="002060"/>
                </a:solidFill>
                <a:latin typeface="Arial"/>
                <a:cs typeface="Arial"/>
              </a:rPr>
              <a:t> Academic</a:t>
            </a:r>
          </a:p>
          <a:p>
            <a:pPr lvl="1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000" dirty="0" smtClean="0">
                <a:solidFill>
                  <a:srgbClr val="002060"/>
                </a:solidFill>
                <a:latin typeface="Arial"/>
                <a:cs typeface="Arial"/>
              </a:rPr>
              <a:t> Financial</a:t>
            </a:r>
          </a:p>
          <a:p>
            <a:pPr lvl="1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000" dirty="0" smtClean="0">
                <a:solidFill>
                  <a:srgbClr val="002060"/>
                </a:solidFill>
                <a:latin typeface="Arial"/>
                <a:cs typeface="Arial"/>
              </a:rPr>
              <a:t> Personal</a:t>
            </a:r>
          </a:p>
          <a:p>
            <a:pPr lvl="1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000" dirty="0" smtClean="0">
                <a:solidFill>
                  <a:srgbClr val="002060"/>
                </a:solidFill>
                <a:latin typeface="Arial"/>
                <a:cs typeface="Arial"/>
              </a:rPr>
              <a:t> Admissions</a:t>
            </a:r>
          </a:p>
          <a:p>
            <a:pPr lvl="1">
              <a:buClr>
                <a:srgbClr val="92D050"/>
              </a:buClr>
              <a:buFont typeface="Courier New" pitchFamily="49" charset="0"/>
              <a:buChar char="o"/>
            </a:pPr>
            <a:endParaRPr lang="en-GB" sz="2400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400" b="1" dirty="0" smtClean="0">
                <a:solidFill>
                  <a:srgbClr val="002060"/>
                </a:solidFill>
                <a:latin typeface="Arial"/>
                <a:cs typeface="Arial"/>
              </a:rPr>
              <a:t>Detailed information </a:t>
            </a:r>
            <a:endParaRPr lang="en-GB" sz="2400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lvl="1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000" dirty="0" smtClean="0">
                <a:solidFill>
                  <a:srgbClr val="002060"/>
                </a:solidFill>
                <a:latin typeface="Arial"/>
                <a:cs typeface="Arial"/>
              </a:rPr>
              <a:t> General Info (Campus Community) </a:t>
            </a:r>
          </a:p>
          <a:p>
            <a:pPr lvl="1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000" dirty="0" smtClean="0">
                <a:solidFill>
                  <a:srgbClr val="002060"/>
                </a:solidFill>
                <a:latin typeface="Arial"/>
                <a:cs typeface="Arial"/>
              </a:rPr>
              <a:t> Admissions (active Applications)</a:t>
            </a:r>
          </a:p>
          <a:p>
            <a:pPr lvl="1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000" dirty="0" smtClean="0">
                <a:solidFill>
                  <a:srgbClr val="002060"/>
                </a:solidFill>
                <a:latin typeface="Arial"/>
                <a:cs typeface="Arial"/>
              </a:rPr>
              <a:t> Transfer Credit (Advance Standing)</a:t>
            </a:r>
          </a:p>
          <a:p>
            <a:pPr lvl="1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000" dirty="0" smtClean="0">
                <a:solidFill>
                  <a:srgbClr val="002060"/>
                </a:solidFill>
                <a:latin typeface="Arial"/>
                <a:cs typeface="Arial"/>
              </a:rPr>
              <a:t> Academics (Student Records)</a:t>
            </a:r>
          </a:p>
          <a:p>
            <a:pPr lvl="1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000" dirty="0" smtClean="0">
                <a:solidFill>
                  <a:srgbClr val="002060"/>
                </a:solidFill>
                <a:latin typeface="Arial"/>
                <a:cs typeface="Arial"/>
              </a:rPr>
              <a:t> Finances and Financial Aid (Student Finance)</a:t>
            </a:r>
            <a:endParaRPr lang="en-GB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73018" y="563418"/>
            <a:ext cx="660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92D050"/>
                </a:solidFill>
              </a:rPr>
              <a:t>Student Services Centre</a:t>
            </a:r>
            <a:endParaRPr lang="en-GB" sz="4000" b="1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-123" t="22445" r="41696" b="3235"/>
          <a:stretch>
            <a:fillRect/>
          </a:stretch>
        </p:blipFill>
        <p:spPr bwMode="auto">
          <a:xfrm>
            <a:off x="-1" y="1271304"/>
            <a:ext cx="5595257" cy="554932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1071" t="21529" r="50536" b="2891"/>
          <a:stretch>
            <a:fillRect/>
          </a:stretch>
        </p:blipFill>
        <p:spPr bwMode="auto">
          <a:xfrm>
            <a:off x="4419600" y="1271304"/>
            <a:ext cx="4578302" cy="557505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73018" y="563418"/>
            <a:ext cx="660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92D050"/>
                </a:solidFill>
              </a:rPr>
              <a:t>Student Services Centre</a:t>
            </a:r>
            <a:endParaRPr lang="en-GB" sz="4000" b="1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0582" y="1828800"/>
            <a:ext cx="73521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sz="2800" dirty="0" smtClean="0">
                <a:solidFill>
                  <a:srgbClr val="002060"/>
                </a:solidFill>
              </a:rPr>
              <a:t>Another use for the Student Services Centre is to act as a ‘jump in’ point to other places within SIS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0582" y="3526971"/>
            <a:ext cx="6816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800" dirty="0" smtClean="0">
                <a:solidFill>
                  <a:srgbClr val="002060"/>
                </a:solidFill>
              </a:rPr>
              <a:t>This means that navigation around the system is easier as menus and pages don’t have to be remembered</a:t>
            </a:r>
            <a:endParaRPr lang="en-GB" sz="2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21618" r="41546" b="2933"/>
          <a:stretch>
            <a:fillRect/>
          </a:stretch>
        </p:blipFill>
        <p:spPr bwMode="auto">
          <a:xfrm>
            <a:off x="147782" y="0"/>
            <a:ext cx="6677891" cy="672045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Left Arrow 3"/>
          <p:cNvSpPr/>
          <p:nvPr/>
        </p:nvSpPr>
        <p:spPr>
          <a:xfrm>
            <a:off x="6677891" y="628073"/>
            <a:ext cx="1293091" cy="51723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121236" y="1145309"/>
            <a:ext cx="17179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Clicking this button will let you ‘jump’ to the Programme/Plan Stack</a:t>
            </a:r>
            <a:endParaRPr lang="en-GB" sz="1400" dirty="0"/>
          </a:p>
        </p:txBody>
      </p:sp>
      <p:sp>
        <p:nvSpPr>
          <p:cNvPr id="6" name="Left Arrow 5"/>
          <p:cNvSpPr/>
          <p:nvPr/>
        </p:nvSpPr>
        <p:spPr>
          <a:xfrm>
            <a:off x="2849418" y="4456546"/>
            <a:ext cx="5010727" cy="51723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112000" y="4973782"/>
            <a:ext cx="17179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Clicking these links will display what Level the student was at and the Courses they were/are enrolled upon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E19DE8683BDB4FB5018AC0F7F93813" ma:contentTypeVersion="0" ma:contentTypeDescription="Create a new document." ma:contentTypeScope="" ma:versionID="0c77f5cccd7fb06f367d708184ccf49b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E8E9CF-4772-48FC-9DE7-35ECF44DB8D9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A0BA503F-63FC-419D-BCE7-2D16CE7146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552DCC70-52D5-4291-8784-8DEBB6C6A1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</TotalTime>
  <Words>472</Words>
  <Application>Microsoft Office PowerPoint</Application>
  <PresentationFormat>On-screen Show (4:3)</PresentationFormat>
  <Paragraphs>89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Liverpool John Moores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Philpotts, Lee</dc:creator>
  <cp:lastModifiedBy>Liverpool John Moores University</cp:lastModifiedBy>
  <cp:revision>118</cp:revision>
  <dcterms:created xsi:type="dcterms:W3CDTF">2009-10-29T15:56:45Z</dcterms:created>
  <dcterms:modified xsi:type="dcterms:W3CDTF">2012-03-21T10:05:46Z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0x01010011E19DE8683BDB4FB5018AC0F7F93813</vt:lpwstr>
  </property>
</Properties>
</file>