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22" r:id="rId2"/>
    <p:sldId id="351" r:id="rId3"/>
    <p:sldId id="348" r:id="rId4"/>
    <p:sldId id="271" r:id="rId5"/>
    <p:sldId id="280" r:id="rId6"/>
    <p:sldId id="324" r:id="rId7"/>
    <p:sldId id="325" r:id="rId8"/>
    <p:sldId id="349" r:id="rId9"/>
    <p:sldId id="350" r:id="rId10"/>
    <p:sldId id="327" r:id="rId11"/>
    <p:sldId id="328" r:id="rId12"/>
    <p:sldId id="329" r:id="rId13"/>
    <p:sldId id="330" r:id="rId14"/>
    <p:sldId id="340" r:id="rId15"/>
    <p:sldId id="345" r:id="rId16"/>
    <p:sldId id="335" r:id="rId17"/>
    <p:sldId id="336" r:id="rId18"/>
    <p:sldId id="337" r:id="rId19"/>
    <p:sldId id="338" r:id="rId20"/>
    <p:sldId id="347" r:id="rId21"/>
    <p:sldId id="346" r:id="rId22"/>
    <p:sldId id="3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32"/>
    <p:restoredTop sz="96327"/>
  </p:normalViewPr>
  <p:slideViewPr>
    <p:cSldViewPr snapToGrid="0" snapToObjects="1">
      <p:cViewPr varScale="1">
        <p:scale>
          <a:sx n="114" d="100"/>
          <a:sy n="114" d="100"/>
        </p:scale>
        <p:origin x="312"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BD633-F664-448A-AD19-820D50ED703A}" type="doc">
      <dgm:prSet loTypeId="urn:microsoft.com/office/officeart/2009/3/layout/StepUpProcess" loCatId="process" qsTypeId="urn:microsoft.com/office/officeart/2005/8/quickstyle/simple1" qsCatId="simple" csTypeId="urn:microsoft.com/office/officeart/2005/8/colors/accent1_2" csCatId="accent1" phldr="1"/>
      <dgm:spPr/>
    </dgm:pt>
    <dgm:pt modelId="{55F9BD0F-1712-4145-8466-357289DEA74A}">
      <dgm:prSet phldrT="[Text]" custT="1"/>
      <dgm:spPr/>
      <dgm:t>
        <a:bodyPr/>
        <a:lstStyle/>
        <a:p>
          <a:r>
            <a:rPr lang="en-GB" sz="1700" dirty="0"/>
            <a:t>Application</a:t>
          </a:r>
        </a:p>
        <a:p>
          <a:r>
            <a:rPr lang="en-GB" sz="1400" dirty="0"/>
            <a:t>18, August, 2018</a:t>
          </a:r>
        </a:p>
      </dgm:t>
    </dgm:pt>
    <dgm:pt modelId="{88955F69-81DB-41FF-BA05-3722DFD959CB}" type="parTrans" cxnId="{729DBBCE-34B2-49D8-827F-40CCC5392F0D}">
      <dgm:prSet/>
      <dgm:spPr/>
      <dgm:t>
        <a:bodyPr/>
        <a:lstStyle/>
        <a:p>
          <a:endParaRPr lang="en-GB"/>
        </a:p>
      </dgm:t>
    </dgm:pt>
    <dgm:pt modelId="{E19A962C-C879-421F-A6DE-0110BAC5961F}" type="sibTrans" cxnId="{729DBBCE-34B2-49D8-827F-40CCC5392F0D}">
      <dgm:prSet/>
      <dgm:spPr/>
      <dgm:t>
        <a:bodyPr/>
        <a:lstStyle/>
        <a:p>
          <a:endParaRPr lang="en-GB"/>
        </a:p>
      </dgm:t>
    </dgm:pt>
    <dgm:pt modelId="{E6D09484-AE0B-4AF6-BC0B-933099C3C52D}">
      <dgm:prSet phldrT="[Text]" custT="1"/>
      <dgm:spPr/>
      <dgm:t>
        <a:bodyPr/>
        <a:lstStyle/>
        <a:p>
          <a:r>
            <a:rPr lang="en-GB" sz="1600" dirty="0"/>
            <a:t>Initial Approval</a:t>
          </a:r>
        </a:p>
        <a:p>
          <a:r>
            <a:rPr lang="en-GB" sz="1400" dirty="0"/>
            <a:t>16/06/2019 </a:t>
          </a:r>
        </a:p>
        <a:p>
          <a:r>
            <a:rPr lang="en-GB" sz="1400" dirty="0"/>
            <a:t>With </a:t>
          </a:r>
          <a:r>
            <a:rPr lang="en-GB" sz="1400" dirty="0">
              <a:solidFill>
                <a:srgbClr val="FF0000"/>
              </a:solidFill>
              <a:highlight>
                <a:srgbClr val="FFFF00"/>
              </a:highlight>
            </a:rPr>
            <a:t>conditions</a:t>
          </a:r>
        </a:p>
      </dgm:t>
    </dgm:pt>
    <dgm:pt modelId="{F3FE3B35-E3B4-4F63-9ED5-309F98C78B8B}" type="parTrans" cxnId="{D20FA769-76D7-47EF-B069-7CF46BEFFB9B}">
      <dgm:prSet/>
      <dgm:spPr/>
      <dgm:t>
        <a:bodyPr/>
        <a:lstStyle/>
        <a:p>
          <a:endParaRPr lang="en-GB"/>
        </a:p>
      </dgm:t>
    </dgm:pt>
    <dgm:pt modelId="{EBE31EAB-C987-457D-A55F-1FD4467CC374}" type="sibTrans" cxnId="{D20FA769-76D7-47EF-B069-7CF46BEFFB9B}">
      <dgm:prSet/>
      <dgm:spPr/>
      <dgm:t>
        <a:bodyPr/>
        <a:lstStyle/>
        <a:p>
          <a:endParaRPr lang="en-GB"/>
        </a:p>
      </dgm:t>
    </dgm:pt>
    <dgm:pt modelId="{BEE893B8-7484-4F45-95E4-E1CAE8CD03A7}">
      <dgm:prSet phldrT="[Text]" custT="1"/>
      <dgm:spPr/>
      <dgm:t>
        <a:bodyPr/>
        <a:lstStyle/>
        <a:p>
          <a:r>
            <a:rPr lang="en-GB" sz="1600" dirty="0"/>
            <a:t>Launch</a:t>
          </a:r>
        </a:p>
        <a:p>
          <a:r>
            <a:rPr lang="en-GB" sz="1500" dirty="0"/>
            <a:t>January 2020 </a:t>
          </a:r>
        </a:p>
      </dgm:t>
    </dgm:pt>
    <dgm:pt modelId="{E131F034-F2E8-4379-9C54-156092F6F44E}" type="parTrans" cxnId="{23C86DC9-FA31-4A29-AE77-7DF63FB44DF5}">
      <dgm:prSet/>
      <dgm:spPr/>
      <dgm:t>
        <a:bodyPr/>
        <a:lstStyle/>
        <a:p>
          <a:endParaRPr lang="en-GB"/>
        </a:p>
      </dgm:t>
    </dgm:pt>
    <dgm:pt modelId="{E545015A-BDAD-437F-B148-DAC055C817EC}" type="sibTrans" cxnId="{23C86DC9-FA31-4A29-AE77-7DF63FB44DF5}">
      <dgm:prSet/>
      <dgm:spPr/>
      <dgm:t>
        <a:bodyPr/>
        <a:lstStyle/>
        <a:p>
          <a:endParaRPr lang="en-GB"/>
        </a:p>
      </dgm:t>
    </dgm:pt>
    <dgm:pt modelId="{3FE15299-826C-4737-A3C5-B6D25F2942AC}">
      <dgm:prSet phldrT="[Text]" custT="1"/>
      <dgm:spPr/>
      <dgm:t>
        <a:bodyPr/>
        <a:lstStyle/>
        <a:p>
          <a:r>
            <a:rPr lang="en-GB" sz="1700" dirty="0"/>
            <a:t>Intake 1 </a:t>
          </a:r>
        </a:p>
        <a:p>
          <a:r>
            <a:rPr lang="en-GB" sz="1400" dirty="0"/>
            <a:t>April 2020</a:t>
          </a:r>
        </a:p>
        <a:p>
          <a:r>
            <a:rPr lang="en-GB" sz="1200" dirty="0"/>
            <a:t>COVID19</a:t>
          </a:r>
        </a:p>
        <a:p>
          <a:r>
            <a:rPr lang="en-GB" sz="1200" dirty="0"/>
            <a:t>10 Students for MScPM</a:t>
          </a:r>
        </a:p>
      </dgm:t>
    </dgm:pt>
    <dgm:pt modelId="{63D4918D-6702-4093-AAF6-0919ADCC48FF}" type="parTrans" cxnId="{D8FCDF8D-5587-4955-BDCB-6B4E15EBAB13}">
      <dgm:prSet/>
      <dgm:spPr/>
      <dgm:t>
        <a:bodyPr/>
        <a:lstStyle/>
        <a:p>
          <a:endParaRPr lang="en-GB"/>
        </a:p>
      </dgm:t>
    </dgm:pt>
    <dgm:pt modelId="{F92F1C36-184C-441A-B228-6350B15855A6}" type="sibTrans" cxnId="{D8FCDF8D-5587-4955-BDCB-6B4E15EBAB13}">
      <dgm:prSet/>
      <dgm:spPr/>
      <dgm:t>
        <a:bodyPr/>
        <a:lstStyle/>
        <a:p>
          <a:endParaRPr lang="en-GB"/>
        </a:p>
      </dgm:t>
    </dgm:pt>
    <dgm:pt modelId="{C7E4F203-FF65-42B0-9CB4-04F09395FB55}">
      <dgm:prSet phldrT="[Text]" custT="1"/>
      <dgm:spPr/>
      <dgm:t>
        <a:bodyPr/>
        <a:lstStyle/>
        <a:p>
          <a:r>
            <a:rPr lang="en-GB" sz="1700" dirty="0"/>
            <a:t>Feasibility Study</a:t>
          </a:r>
        </a:p>
        <a:p>
          <a:r>
            <a:rPr lang="en-GB" sz="1400" dirty="0"/>
            <a:t>05, April, 2019</a:t>
          </a:r>
        </a:p>
        <a:p>
          <a:r>
            <a:rPr lang="en-GB" sz="1200" dirty="0"/>
            <a:t>Clarification provided on 19/05/2019</a:t>
          </a:r>
        </a:p>
        <a:p>
          <a:r>
            <a:rPr lang="en-GB" sz="1200" dirty="0"/>
            <a:t>MoEHE team visit on 15/05/2019</a:t>
          </a:r>
        </a:p>
      </dgm:t>
    </dgm:pt>
    <dgm:pt modelId="{3DEB258B-FD80-47B7-9E28-020EC4ACB431}" type="parTrans" cxnId="{A4E3051D-C452-4F8C-9AC5-C8BBC166AEA7}">
      <dgm:prSet/>
      <dgm:spPr/>
      <dgm:t>
        <a:bodyPr/>
        <a:lstStyle/>
        <a:p>
          <a:endParaRPr lang="en-GB"/>
        </a:p>
      </dgm:t>
    </dgm:pt>
    <dgm:pt modelId="{1895FFC7-29CA-45CF-AA8A-EE83FA9DE971}" type="sibTrans" cxnId="{A4E3051D-C452-4F8C-9AC5-C8BBC166AEA7}">
      <dgm:prSet/>
      <dgm:spPr/>
      <dgm:t>
        <a:bodyPr/>
        <a:lstStyle/>
        <a:p>
          <a:endParaRPr lang="en-GB"/>
        </a:p>
      </dgm:t>
    </dgm:pt>
    <dgm:pt modelId="{D5C348B2-814B-430D-BD71-5ED4B926C656}">
      <dgm:prSet phldrT="[Text]" custT="1"/>
      <dgm:spPr/>
      <dgm:t>
        <a:bodyPr/>
        <a:lstStyle/>
        <a:p>
          <a:r>
            <a:rPr lang="en-GB" sz="1600" dirty="0"/>
            <a:t>Intake 2</a:t>
          </a:r>
        </a:p>
        <a:p>
          <a:r>
            <a:rPr lang="en-GB" sz="1400" dirty="0"/>
            <a:t>September 2020</a:t>
          </a:r>
        </a:p>
        <a:p>
          <a:r>
            <a:rPr lang="en-GB" sz="1200" dirty="0"/>
            <a:t>127 Students </a:t>
          </a:r>
          <a:endParaRPr lang="en-GB" sz="1000" dirty="0"/>
        </a:p>
      </dgm:t>
    </dgm:pt>
    <dgm:pt modelId="{61132856-B668-4D89-AD0F-51173E0834B5}" type="parTrans" cxnId="{9B22DA1B-83FA-401A-A3ED-487560AEE547}">
      <dgm:prSet/>
      <dgm:spPr/>
      <dgm:t>
        <a:bodyPr/>
        <a:lstStyle/>
        <a:p>
          <a:endParaRPr lang="en-GB"/>
        </a:p>
      </dgm:t>
    </dgm:pt>
    <dgm:pt modelId="{34215393-24DD-41DC-8645-C642B411195F}" type="sibTrans" cxnId="{9B22DA1B-83FA-401A-A3ED-487560AEE547}">
      <dgm:prSet/>
      <dgm:spPr/>
      <dgm:t>
        <a:bodyPr/>
        <a:lstStyle/>
        <a:p>
          <a:endParaRPr lang="en-GB"/>
        </a:p>
      </dgm:t>
    </dgm:pt>
    <dgm:pt modelId="{C7A5C580-B9FA-4203-BFDE-E4FD33934BEB}">
      <dgm:prSet phldrT="[Text]" custT="1"/>
      <dgm:spPr/>
      <dgm:t>
        <a:bodyPr/>
        <a:lstStyle/>
        <a:p>
          <a:r>
            <a:rPr lang="en-GB" sz="1600" dirty="0"/>
            <a:t>Intake 3</a:t>
          </a:r>
        </a:p>
        <a:p>
          <a:r>
            <a:rPr lang="en-GB" sz="1400" dirty="0"/>
            <a:t>January 2021</a:t>
          </a:r>
        </a:p>
      </dgm:t>
    </dgm:pt>
    <dgm:pt modelId="{EAB5554F-4FDA-49E9-B303-9B3369AE568E}" type="sibTrans" cxnId="{5812B1F9-80FE-4933-A038-A88A94FDF12B}">
      <dgm:prSet/>
      <dgm:spPr/>
      <dgm:t>
        <a:bodyPr/>
        <a:lstStyle/>
        <a:p>
          <a:endParaRPr lang="en-US"/>
        </a:p>
      </dgm:t>
    </dgm:pt>
    <dgm:pt modelId="{C3761F2F-08E8-417A-89D8-CA47419E9426}" type="parTrans" cxnId="{5812B1F9-80FE-4933-A038-A88A94FDF12B}">
      <dgm:prSet/>
      <dgm:spPr/>
      <dgm:t>
        <a:bodyPr/>
        <a:lstStyle/>
        <a:p>
          <a:endParaRPr lang="en-US"/>
        </a:p>
      </dgm:t>
    </dgm:pt>
    <dgm:pt modelId="{A76B16AB-F53B-4BED-80C5-B494EFCBE2BD}">
      <dgm:prSet phldrT="[Text]" custT="1"/>
      <dgm:spPr/>
      <dgm:t>
        <a:bodyPr/>
        <a:lstStyle/>
        <a:p>
          <a:r>
            <a:rPr lang="en-GB" sz="1600" dirty="0"/>
            <a:t>Intake 4</a:t>
          </a:r>
        </a:p>
        <a:p>
          <a:r>
            <a:rPr lang="en-GB" sz="1400" dirty="0"/>
            <a:t>September 2021</a:t>
          </a:r>
        </a:p>
      </dgm:t>
    </dgm:pt>
    <dgm:pt modelId="{7EB91B5E-39F2-4C98-B88B-85772E7DF102}" type="parTrans" cxnId="{D69B6169-22B4-4D98-BEEB-1230C0E60454}">
      <dgm:prSet/>
      <dgm:spPr/>
      <dgm:t>
        <a:bodyPr/>
        <a:lstStyle/>
        <a:p>
          <a:endParaRPr lang="en-US"/>
        </a:p>
      </dgm:t>
    </dgm:pt>
    <dgm:pt modelId="{29E3675F-92F0-4C7F-B4B6-B53F80707964}" type="sibTrans" cxnId="{D69B6169-22B4-4D98-BEEB-1230C0E60454}">
      <dgm:prSet/>
      <dgm:spPr/>
      <dgm:t>
        <a:bodyPr/>
        <a:lstStyle/>
        <a:p>
          <a:endParaRPr lang="en-US"/>
        </a:p>
      </dgm:t>
    </dgm:pt>
    <dgm:pt modelId="{043AE917-CFB2-4ED6-8E87-2DA3138A0538}">
      <dgm:prSet phldrT="[Text]" custT="1"/>
      <dgm:spPr/>
      <dgm:t>
        <a:bodyPr/>
        <a:lstStyle/>
        <a:p>
          <a:r>
            <a:rPr lang="en-GB" sz="1600" dirty="0"/>
            <a:t>Intake 5</a:t>
          </a:r>
        </a:p>
        <a:p>
          <a:r>
            <a:rPr lang="en-GB" sz="1400" dirty="0"/>
            <a:t>January 2022</a:t>
          </a:r>
        </a:p>
      </dgm:t>
    </dgm:pt>
    <dgm:pt modelId="{656A787D-9615-4E8E-A9F1-6D79A57DD84A}" type="parTrans" cxnId="{F2A49D74-9559-4648-82B0-7E7C4A69F14E}">
      <dgm:prSet/>
      <dgm:spPr/>
      <dgm:t>
        <a:bodyPr/>
        <a:lstStyle/>
        <a:p>
          <a:endParaRPr lang="en-US"/>
        </a:p>
      </dgm:t>
    </dgm:pt>
    <dgm:pt modelId="{21B39134-A621-44FF-AC83-9B2DC7CDA093}" type="sibTrans" cxnId="{F2A49D74-9559-4648-82B0-7E7C4A69F14E}">
      <dgm:prSet/>
      <dgm:spPr/>
      <dgm:t>
        <a:bodyPr/>
        <a:lstStyle/>
        <a:p>
          <a:endParaRPr lang="en-US"/>
        </a:p>
      </dgm:t>
    </dgm:pt>
    <dgm:pt modelId="{1499F0D0-AA1F-4337-AD0B-20ECB7583884}" type="pres">
      <dgm:prSet presAssocID="{BFEBD633-F664-448A-AD19-820D50ED703A}" presName="rootnode" presStyleCnt="0">
        <dgm:presLayoutVars>
          <dgm:chMax/>
          <dgm:chPref/>
          <dgm:dir/>
          <dgm:animLvl val="lvl"/>
        </dgm:presLayoutVars>
      </dgm:prSet>
      <dgm:spPr/>
    </dgm:pt>
    <dgm:pt modelId="{90C3886A-79B0-410D-A89A-1E4AF51145AE}" type="pres">
      <dgm:prSet presAssocID="{55F9BD0F-1712-4145-8466-357289DEA74A}" presName="composite" presStyleCnt="0"/>
      <dgm:spPr/>
    </dgm:pt>
    <dgm:pt modelId="{722F88C1-87B5-402A-8AAC-573370EC4FDA}" type="pres">
      <dgm:prSet presAssocID="{55F9BD0F-1712-4145-8466-357289DEA74A}" presName="LShape" presStyleLbl="alignNode1" presStyleIdx="0" presStyleCnt="17"/>
      <dgm:spPr/>
    </dgm:pt>
    <dgm:pt modelId="{4B66F535-BE4F-4BA5-8193-BA052A2E8621}" type="pres">
      <dgm:prSet presAssocID="{55F9BD0F-1712-4145-8466-357289DEA74A}" presName="ParentText" presStyleLbl="revTx" presStyleIdx="0" presStyleCnt="9" custScaleX="137543" custLinFactNeighborX="19131" custLinFactNeighborY="142">
        <dgm:presLayoutVars>
          <dgm:chMax val="0"/>
          <dgm:chPref val="0"/>
          <dgm:bulletEnabled val="1"/>
        </dgm:presLayoutVars>
      </dgm:prSet>
      <dgm:spPr/>
    </dgm:pt>
    <dgm:pt modelId="{B3CC6E5F-5CEF-4980-9855-FF016A434C76}" type="pres">
      <dgm:prSet presAssocID="{55F9BD0F-1712-4145-8466-357289DEA74A}" presName="Triangle" presStyleLbl="alignNode1" presStyleIdx="1" presStyleCnt="17"/>
      <dgm:spPr/>
    </dgm:pt>
    <dgm:pt modelId="{17554AAD-30F5-4EB1-BB90-94863629A57F}" type="pres">
      <dgm:prSet presAssocID="{E19A962C-C879-421F-A6DE-0110BAC5961F}" presName="sibTrans" presStyleCnt="0"/>
      <dgm:spPr/>
    </dgm:pt>
    <dgm:pt modelId="{0EB7F983-A5E4-4E1B-8B48-B01D975C894D}" type="pres">
      <dgm:prSet presAssocID="{E19A962C-C879-421F-A6DE-0110BAC5961F}" presName="space" presStyleCnt="0"/>
      <dgm:spPr/>
    </dgm:pt>
    <dgm:pt modelId="{6D19FDA0-B224-4558-AE80-3540C4FF684B}" type="pres">
      <dgm:prSet presAssocID="{C7E4F203-FF65-42B0-9CB4-04F09395FB55}" presName="composite" presStyleCnt="0"/>
      <dgm:spPr/>
    </dgm:pt>
    <dgm:pt modelId="{2A711E2C-DB6F-4A31-ACA2-A4D18BA1924A}" type="pres">
      <dgm:prSet presAssocID="{C7E4F203-FF65-42B0-9CB4-04F09395FB55}" presName="LShape" presStyleLbl="alignNode1" presStyleIdx="2" presStyleCnt="17"/>
      <dgm:spPr/>
    </dgm:pt>
    <dgm:pt modelId="{3E7952EC-ABE0-42D9-9FCB-EAA2960F75BA}" type="pres">
      <dgm:prSet presAssocID="{C7E4F203-FF65-42B0-9CB4-04F09395FB55}" presName="ParentText" presStyleLbl="revTx" presStyleIdx="1" presStyleCnt="9" custScaleX="131978" custLinFactNeighborX="16694" custLinFactNeighborY="2183">
        <dgm:presLayoutVars>
          <dgm:chMax val="0"/>
          <dgm:chPref val="0"/>
          <dgm:bulletEnabled val="1"/>
        </dgm:presLayoutVars>
      </dgm:prSet>
      <dgm:spPr/>
    </dgm:pt>
    <dgm:pt modelId="{321A08DD-C807-42C0-8794-0A6C2BA7429F}" type="pres">
      <dgm:prSet presAssocID="{C7E4F203-FF65-42B0-9CB4-04F09395FB55}" presName="Triangle" presStyleLbl="alignNode1" presStyleIdx="3" presStyleCnt="17"/>
      <dgm:spPr/>
    </dgm:pt>
    <dgm:pt modelId="{E0BD225B-7AE0-410D-9321-745A17011413}" type="pres">
      <dgm:prSet presAssocID="{1895FFC7-29CA-45CF-AA8A-EE83FA9DE971}" presName="sibTrans" presStyleCnt="0"/>
      <dgm:spPr/>
    </dgm:pt>
    <dgm:pt modelId="{6DA93E7E-0057-42A8-B684-A37EBF54ACD7}" type="pres">
      <dgm:prSet presAssocID="{1895FFC7-29CA-45CF-AA8A-EE83FA9DE971}" presName="space" presStyleCnt="0"/>
      <dgm:spPr/>
    </dgm:pt>
    <dgm:pt modelId="{E6FA0D57-BEBF-4131-A625-A4F6835E1FB9}" type="pres">
      <dgm:prSet presAssocID="{E6D09484-AE0B-4AF6-BC0B-933099C3C52D}" presName="composite" presStyleCnt="0"/>
      <dgm:spPr/>
    </dgm:pt>
    <dgm:pt modelId="{080B9675-B2AF-4D70-AA89-3DC620F10D90}" type="pres">
      <dgm:prSet presAssocID="{E6D09484-AE0B-4AF6-BC0B-933099C3C52D}" presName="LShape" presStyleLbl="alignNode1" presStyleIdx="4" presStyleCnt="17"/>
      <dgm:spPr/>
    </dgm:pt>
    <dgm:pt modelId="{5035C8EE-C390-470D-A945-6690EE8FC3FE}" type="pres">
      <dgm:prSet presAssocID="{E6D09484-AE0B-4AF6-BC0B-933099C3C52D}" presName="ParentText" presStyleLbl="revTx" presStyleIdx="2" presStyleCnt="9">
        <dgm:presLayoutVars>
          <dgm:chMax val="0"/>
          <dgm:chPref val="0"/>
          <dgm:bulletEnabled val="1"/>
        </dgm:presLayoutVars>
      </dgm:prSet>
      <dgm:spPr/>
    </dgm:pt>
    <dgm:pt modelId="{A852E7CC-A9E2-4636-8DB9-DC240D5A7EB5}" type="pres">
      <dgm:prSet presAssocID="{E6D09484-AE0B-4AF6-BC0B-933099C3C52D}" presName="Triangle" presStyleLbl="alignNode1" presStyleIdx="5" presStyleCnt="17"/>
      <dgm:spPr/>
    </dgm:pt>
    <dgm:pt modelId="{2E7AE548-026E-4F31-B1E8-BC7CAAFE84F1}" type="pres">
      <dgm:prSet presAssocID="{EBE31EAB-C987-457D-A55F-1FD4467CC374}" presName="sibTrans" presStyleCnt="0"/>
      <dgm:spPr/>
    </dgm:pt>
    <dgm:pt modelId="{9EB3DA7E-F9F0-45F4-A164-F81354F46186}" type="pres">
      <dgm:prSet presAssocID="{EBE31EAB-C987-457D-A55F-1FD4467CC374}" presName="space" presStyleCnt="0"/>
      <dgm:spPr/>
    </dgm:pt>
    <dgm:pt modelId="{49F8DB65-D6E6-45A7-9152-C0521476FA10}" type="pres">
      <dgm:prSet presAssocID="{BEE893B8-7484-4F45-95E4-E1CAE8CD03A7}" presName="composite" presStyleCnt="0"/>
      <dgm:spPr/>
    </dgm:pt>
    <dgm:pt modelId="{5B66B006-3AA9-4F06-9D96-A680BCD03397}" type="pres">
      <dgm:prSet presAssocID="{BEE893B8-7484-4F45-95E4-E1CAE8CD03A7}" presName="LShape" presStyleLbl="alignNode1" presStyleIdx="6" presStyleCnt="17"/>
      <dgm:spPr/>
    </dgm:pt>
    <dgm:pt modelId="{9EC4E457-811B-4C72-9BC0-55CEC8318043}" type="pres">
      <dgm:prSet presAssocID="{BEE893B8-7484-4F45-95E4-E1CAE8CD03A7}" presName="ParentText" presStyleLbl="revTx" presStyleIdx="3" presStyleCnt="9">
        <dgm:presLayoutVars>
          <dgm:chMax val="0"/>
          <dgm:chPref val="0"/>
          <dgm:bulletEnabled val="1"/>
        </dgm:presLayoutVars>
      </dgm:prSet>
      <dgm:spPr/>
    </dgm:pt>
    <dgm:pt modelId="{7383774F-878D-4FBC-8EB8-BCBF8279795C}" type="pres">
      <dgm:prSet presAssocID="{BEE893B8-7484-4F45-95E4-E1CAE8CD03A7}" presName="Triangle" presStyleLbl="alignNode1" presStyleIdx="7" presStyleCnt="17"/>
      <dgm:spPr/>
    </dgm:pt>
    <dgm:pt modelId="{5D718D05-F90A-4ECF-9F46-85646DFAC3C2}" type="pres">
      <dgm:prSet presAssocID="{E545015A-BDAD-437F-B148-DAC055C817EC}" presName="sibTrans" presStyleCnt="0"/>
      <dgm:spPr/>
    </dgm:pt>
    <dgm:pt modelId="{5116270B-98FC-4FC5-917E-B8E05E10DC3A}" type="pres">
      <dgm:prSet presAssocID="{E545015A-BDAD-437F-B148-DAC055C817EC}" presName="space" presStyleCnt="0"/>
      <dgm:spPr/>
    </dgm:pt>
    <dgm:pt modelId="{724F0E69-6664-4CFD-98C7-FE2BFF0DE821}" type="pres">
      <dgm:prSet presAssocID="{3FE15299-826C-4737-A3C5-B6D25F2942AC}" presName="composite" presStyleCnt="0"/>
      <dgm:spPr/>
    </dgm:pt>
    <dgm:pt modelId="{47BFAA51-821D-455F-948C-513FE06C88A6}" type="pres">
      <dgm:prSet presAssocID="{3FE15299-826C-4737-A3C5-B6D25F2942AC}" presName="LShape" presStyleLbl="alignNode1" presStyleIdx="8" presStyleCnt="17"/>
      <dgm:spPr/>
    </dgm:pt>
    <dgm:pt modelId="{F3CF2917-3811-401F-AF43-3A1CA59C5258}" type="pres">
      <dgm:prSet presAssocID="{3FE15299-826C-4737-A3C5-B6D25F2942AC}" presName="ParentText" presStyleLbl="revTx" presStyleIdx="4" presStyleCnt="9">
        <dgm:presLayoutVars>
          <dgm:chMax val="0"/>
          <dgm:chPref val="0"/>
          <dgm:bulletEnabled val="1"/>
        </dgm:presLayoutVars>
      </dgm:prSet>
      <dgm:spPr/>
    </dgm:pt>
    <dgm:pt modelId="{DA1D5B2D-7075-4D03-95BD-F8424509EC32}" type="pres">
      <dgm:prSet presAssocID="{3FE15299-826C-4737-A3C5-B6D25F2942AC}" presName="Triangle" presStyleLbl="alignNode1" presStyleIdx="9" presStyleCnt="17"/>
      <dgm:spPr/>
    </dgm:pt>
    <dgm:pt modelId="{DB512E04-B563-47CD-9B0A-3DE3B4A6754A}" type="pres">
      <dgm:prSet presAssocID="{F92F1C36-184C-441A-B228-6350B15855A6}" presName="sibTrans" presStyleCnt="0"/>
      <dgm:spPr/>
    </dgm:pt>
    <dgm:pt modelId="{CA95DD37-9443-47EE-B785-0456877E34B8}" type="pres">
      <dgm:prSet presAssocID="{F92F1C36-184C-441A-B228-6350B15855A6}" presName="space" presStyleCnt="0"/>
      <dgm:spPr/>
    </dgm:pt>
    <dgm:pt modelId="{DA340FA8-6A45-4744-8095-D2DD2C6AFDCF}" type="pres">
      <dgm:prSet presAssocID="{D5C348B2-814B-430D-BD71-5ED4B926C656}" presName="composite" presStyleCnt="0"/>
      <dgm:spPr/>
    </dgm:pt>
    <dgm:pt modelId="{08C84C84-679A-45EA-96AA-41A57D1F59DE}" type="pres">
      <dgm:prSet presAssocID="{D5C348B2-814B-430D-BD71-5ED4B926C656}" presName="LShape" presStyleLbl="alignNode1" presStyleIdx="10" presStyleCnt="17"/>
      <dgm:spPr/>
    </dgm:pt>
    <dgm:pt modelId="{C3C9E5F6-A1A9-4CCC-BF9B-059A9435364A}" type="pres">
      <dgm:prSet presAssocID="{D5C348B2-814B-430D-BD71-5ED4B926C656}" presName="ParentText" presStyleLbl="revTx" presStyleIdx="5" presStyleCnt="9">
        <dgm:presLayoutVars>
          <dgm:chMax val="0"/>
          <dgm:chPref val="0"/>
          <dgm:bulletEnabled val="1"/>
        </dgm:presLayoutVars>
      </dgm:prSet>
      <dgm:spPr/>
    </dgm:pt>
    <dgm:pt modelId="{4639B26B-582F-408C-BAB7-07EA9FE238C9}" type="pres">
      <dgm:prSet presAssocID="{D5C348B2-814B-430D-BD71-5ED4B926C656}" presName="Triangle" presStyleLbl="alignNode1" presStyleIdx="11" presStyleCnt="17"/>
      <dgm:spPr/>
    </dgm:pt>
    <dgm:pt modelId="{F92E4653-8F69-474F-81EF-4E111B67BAB6}" type="pres">
      <dgm:prSet presAssocID="{34215393-24DD-41DC-8645-C642B411195F}" presName="sibTrans" presStyleCnt="0"/>
      <dgm:spPr/>
    </dgm:pt>
    <dgm:pt modelId="{F8C8980F-CBA5-48ED-AAD1-03705FA328C8}" type="pres">
      <dgm:prSet presAssocID="{34215393-24DD-41DC-8645-C642B411195F}" presName="space" presStyleCnt="0"/>
      <dgm:spPr/>
    </dgm:pt>
    <dgm:pt modelId="{5AB6C810-BBF8-485F-A4A0-632C89124E02}" type="pres">
      <dgm:prSet presAssocID="{C7A5C580-B9FA-4203-BFDE-E4FD33934BEB}" presName="composite" presStyleCnt="0"/>
      <dgm:spPr/>
    </dgm:pt>
    <dgm:pt modelId="{A1A8845D-7921-44A7-BA22-6E3079DAF27D}" type="pres">
      <dgm:prSet presAssocID="{C7A5C580-B9FA-4203-BFDE-E4FD33934BEB}" presName="LShape" presStyleLbl="alignNode1" presStyleIdx="12" presStyleCnt="17"/>
      <dgm:spPr/>
    </dgm:pt>
    <dgm:pt modelId="{197FAB8F-0AA2-4146-B21F-0CD510852641}" type="pres">
      <dgm:prSet presAssocID="{C7A5C580-B9FA-4203-BFDE-E4FD33934BEB}" presName="ParentText" presStyleLbl="revTx" presStyleIdx="6" presStyleCnt="9">
        <dgm:presLayoutVars>
          <dgm:chMax val="0"/>
          <dgm:chPref val="0"/>
          <dgm:bulletEnabled val="1"/>
        </dgm:presLayoutVars>
      </dgm:prSet>
      <dgm:spPr/>
    </dgm:pt>
    <dgm:pt modelId="{1E71EE46-7185-4BFC-9890-458D2C87645A}" type="pres">
      <dgm:prSet presAssocID="{C7A5C580-B9FA-4203-BFDE-E4FD33934BEB}" presName="Triangle" presStyleLbl="alignNode1" presStyleIdx="13" presStyleCnt="17"/>
      <dgm:spPr/>
    </dgm:pt>
    <dgm:pt modelId="{DCDF580E-E707-4755-AD36-F97D66AFB92A}" type="pres">
      <dgm:prSet presAssocID="{EAB5554F-4FDA-49E9-B303-9B3369AE568E}" presName="sibTrans" presStyleCnt="0"/>
      <dgm:spPr/>
    </dgm:pt>
    <dgm:pt modelId="{4734D566-FFBF-45A7-BCC1-A7C7C69E3688}" type="pres">
      <dgm:prSet presAssocID="{EAB5554F-4FDA-49E9-B303-9B3369AE568E}" presName="space" presStyleCnt="0"/>
      <dgm:spPr/>
    </dgm:pt>
    <dgm:pt modelId="{D9220DC3-6BDF-4639-9AB1-79CC33603CA9}" type="pres">
      <dgm:prSet presAssocID="{A76B16AB-F53B-4BED-80C5-B494EFCBE2BD}" presName="composite" presStyleCnt="0"/>
      <dgm:spPr/>
    </dgm:pt>
    <dgm:pt modelId="{3A2120E9-B0C0-4EC6-9553-83C0007EB3B4}" type="pres">
      <dgm:prSet presAssocID="{A76B16AB-F53B-4BED-80C5-B494EFCBE2BD}" presName="LShape" presStyleLbl="alignNode1" presStyleIdx="14" presStyleCnt="17"/>
      <dgm:spPr/>
    </dgm:pt>
    <dgm:pt modelId="{5E3A2261-916B-4E8F-992D-397244074B34}" type="pres">
      <dgm:prSet presAssocID="{A76B16AB-F53B-4BED-80C5-B494EFCBE2BD}" presName="ParentText" presStyleLbl="revTx" presStyleIdx="7" presStyleCnt="9">
        <dgm:presLayoutVars>
          <dgm:chMax val="0"/>
          <dgm:chPref val="0"/>
          <dgm:bulletEnabled val="1"/>
        </dgm:presLayoutVars>
      </dgm:prSet>
      <dgm:spPr/>
    </dgm:pt>
    <dgm:pt modelId="{2D78E0EA-F24D-4E87-8FC5-B67919CEA606}" type="pres">
      <dgm:prSet presAssocID="{A76B16AB-F53B-4BED-80C5-B494EFCBE2BD}" presName="Triangle" presStyleLbl="alignNode1" presStyleIdx="15" presStyleCnt="17"/>
      <dgm:spPr/>
    </dgm:pt>
    <dgm:pt modelId="{974536BC-8E8A-45D3-B0F5-7E2ED1262916}" type="pres">
      <dgm:prSet presAssocID="{29E3675F-92F0-4C7F-B4B6-B53F80707964}" presName="sibTrans" presStyleCnt="0"/>
      <dgm:spPr/>
    </dgm:pt>
    <dgm:pt modelId="{3BD9367E-180D-47E5-8072-34A044F654EC}" type="pres">
      <dgm:prSet presAssocID="{29E3675F-92F0-4C7F-B4B6-B53F80707964}" presName="space" presStyleCnt="0"/>
      <dgm:spPr/>
    </dgm:pt>
    <dgm:pt modelId="{EC639574-F0DE-4E13-89D0-1DE681B2A980}" type="pres">
      <dgm:prSet presAssocID="{043AE917-CFB2-4ED6-8E87-2DA3138A0538}" presName="composite" presStyleCnt="0"/>
      <dgm:spPr/>
    </dgm:pt>
    <dgm:pt modelId="{A8C0105C-B737-4F54-A654-F8716A60977B}" type="pres">
      <dgm:prSet presAssocID="{043AE917-CFB2-4ED6-8E87-2DA3138A0538}" presName="LShape" presStyleLbl="alignNode1" presStyleIdx="16" presStyleCnt="17"/>
      <dgm:spPr/>
    </dgm:pt>
    <dgm:pt modelId="{5444983F-0B5A-4914-9A5E-9E7582C66E60}" type="pres">
      <dgm:prSet presAssocID="{043AE917-CFB2-4ED6-8E87-2DA3138A0538}" presName="ParentText" presStyleLbl="revTx" presStyleIdx="8" presStyleCnt="9">
        <dgm:presLayoutVars>
          <dgm:chMax val="0"/>
          <dgm:chPref val="0"/>
          <dgm:bulletEnabled val="1"/>
        </dgm:presLayoutVars>
      </dgm:prSet>
      <dgm:spPr/>
    </dgm:pt>
  </dgm:ptLst>
  <dgm:cxnLst>
    <dgm:cxn modelId="{EBED7315-D922-4F65-AC73-B38D5C253959}" type="presOf" srcId="{3FE15299-826C-4737-A3C5-B6D25F2942AC}" destId="{F3CF2917-3811-401F-AF43-3A1CA59C5258}" srcOrd="0" destOrd="0" presId="urn:microsoft.com/office/officeart/2009/3/layout/StepUpProcess"/>
    <dgm:cxn modelId="{9B22DA1B-83FA-401A-A3ED-487560AEE547}" srcId="{BFEBD633-F664-448A-AD19-820D50ED703A}" destId="{D5C348B2-814B-430D-BD71-5ED4B926C656}" srcOrd="5" destOrd="0" parTransId="{61132856-B668-4D89-AD0F-51173E0834B5}" sibTransId="{34215393-24DD-41DC-8645-C642B411195F}"/>
    <dgm:cxn modelId="{A4E3051D-C452-4F8C-9AC5-C8BBC166AEA7}" srcId="{BFEBD633-F664-448A-AD19-820D50ED703A}" destId="{C7E4F203-FF65-42B0-9CB4-04F09395FB55}" srcOrd="1" destOrd="0" parTransId="{3DEB258B-FD80-47B7-9E28-020EC4ACB431}" sibTransId="{1895FFC7-29CA-45CF-AA8A-EE83FA9DE971}"/>
    <dgm:cxn modelId="{09A2502F-662B-4593-B5B4-7E1526CEBC29}" type="presOf" srcId="{A76B16AB-F53B-4BED-80C5-B494EFCBE2BD}" destId="{5E3A2261-916B-4E8F-992D-397244074B34}" srcOrd="0" destOrd="0" presId="urn:microsoft.com/office/officeart/2009/3/layout/StepUpProcess"/>
    <dgm:cxn modelId="{0C2BA230-0E3A-4FA2-AE15-76B0013C06C1}" type="presOf" srcId="{55F9BD0F-1712-4145-8466-357289DEA74A}" destId="{4B66F535-BE4F-4BA5-8193-BA052A2E8621}" srcOrd="0" destOrd="0" presId="urn:microsoft.com/office/officeart/2009/3/layout/StepUpProcess"/>
    <dgm:cxn modelId="{E0273448-D267-4EF7-A645-6779ECB93769}" type="presOf" srcId="{C7A5C580-B9FA-4203-BFDE-E4FD33934BEB}" destId="{197FAB8F-0AA2-4146-B21F-0CD510852641}" srcOrd="0" destOrd="0" presId="urn:microsoft.com/office/officeart/2009/3/layout/StepUpProcess"/>
    <dgm:cxn modelId="{9C6A5F51-32E4-4815-8F22-D6EFD3882109}" type="presOf" srcId="{D5C348B2-814B-430D-BD71-5ED4B926C656}" destId="{C3C9E5F6-A1A9-4CCC-BF9B-059A9435364A}" srcOrd="0" destOrd="0" presId="urn:microsoft.com/office/officeart/2009/3/layout/StepUpProcess"/>
    <dgm:cxn modelId="{D69B6169-22B4-4D98-BEEB-1230C0E60454}" srcId="{BFEBD633-F664-448A-AD19-820D50ED703A}" destId="{A76B16AB-F53B-4BED-80C5-B494EFCBE2BD}" srcOrd="7" destOrd="0" parTransId="{7EB91B5E-39F2-4C98-B88B-85772E7DF102}" sibTransId="{29E3675F-92F0-4C7F-B4B6-B53F80707964}"/>
    <dgm:cxn modelId="{72F28E69-E56B-4106-B8E3-2138BDD72621}" type="presOf" srcId="{C7E4F203-FF65-42B0-9CB4-04F09395FB55}" destId="{3E7952EC-ABE0-42D9-9FCB-EAA2960F75BA}" srcOrd="0" destOrd="0" presId="urn:microsoft.com/office/officeart/2009/3/layout/StepUpProcess"/>
    <dgm:cxn modelId="{D20FA769-76D7-47EF-B069-7CF46BEFFB9B}" srcId="{BFEBD633-F664-448A-AD19-820D50ED703A}" destId="{E6D09484-AE0B-4AF6-BC0B-933099C3C52D}" srcOrd="2" destOrd="0" parTransId="{F3FE3B35-E3B4-4F63-9ED5-309F98C78B8B}" sibTransId="{EBE31EAB-C987-457D-A55F-1FD4467CC374}"/>
    <dgm:cxn modelId="{F2A49D74-9559-4648-82B0-7E7C4A69F14E}" srcId="{BFEBD633-F664-448A-AD19-820D50ED703A}" destId="{043AE917-CFB2-4ED6-8E87-2DA3138A0538}" srcOrd="8" destOrd="0" parTransId="{656A787D-9615-4E8E-A9F1-6D79A57DD84A}" sibTransId="{21B39134-A621-44FF-AC83-9B2DC7CDA093}"/>
    <dgm:cxn modelId="{E89D3479-F863-4A78-A0A9-BCC4348272B0}" type="presOf" srcId="{BEE893B8-7484-4F45-95E4-E1CAE8CD03A7}" destId="{9EC4E457-811B-4C72-9BC0-55CEC8318043}" srcOrd="0" destOrd="0" presId="urn:microsoft.com/office/officeart/2009/3/layout/StepUpProcess"/>
    <dgm:cxn modelId="{2DB96F7A-8F05-40D0-888D-A7C59B2A0F98}" type="presOf" srcId="{BFEBD633-F664-448A-AD19-820D50ED703A}" destId="{1499F0D0-AA1F-4337-AD0B-20ECB7583884}" srcOrd="0" destOrd="0" presId="urn:microsoft.com/office/officeart/2009/3/layout/StepUpProcess"/>
    <dgm:cxn modelId="{66238787-7C59-46A1-AEE4-31D822B94C70}" type="presOf" srcId="{043AE917-CFB2-4ED6-8E87-2DA3138A0538}" destId="{5444983F-0B5A-4914-9A5E-9E7582C66E60}" srcOrd="0" destOrd="0" presId="urn:microsoft.com/office/officeart/2009/3/layout/StepUpProcess"/>
    <dgm:cxn modelId="{D8FCDF8D-5587-4955-BDCB-6B4E15EBAB13}" srcId="{BFEBD633-F664-448A-AD19-820D50ED703A}" destId="{3FE15299-826C-4737-A3C5-B6D25F2942AC}" srcOrd="4" destOrd="0" parTransId="{63D4918D-6702-4093-AAF6-0919ADCC48FF}" sibTransId="{F92F1C36-184C-441A-B228-6350B15855A6}"/>
    <dgm:cxn modelId="{23C86DC9-FA31-4A29-AE77-7DF63FB44DF5}" srcId="{BFEBD633-F664-448A-AD19-820D50ED703A}" destId="{BEE893B8-7484-4F45-95E4-E1CAE8CD03A7}" srcOrd="3" destOrd="0" parTransId="{E131F034-F2E8-4379-9C54-156092F6F44E}" sibTransId="{E545015A-BDAD-437F-B148-DAC055C817EC}"/>
    <dgm:cxn modelId="{729DBBCE-34B2-49D8-827F-40CCC5392F0D}" srcId="{BFEBD633-F664-448A-AD19-820D50ED703A}" destId="{55F9BD0F-1712-4145-8466-357289DEA74A}" srcOrd="0" destOrd="0" parTransId="{88955F69-81DB-41FF-BA05-3722DFD959CB}" sibTransId="{E19A962C-C879-421F-A6DE-0110BAC5961F}"/>
    <dgm:cxn modelId="{B104D6D1-5EAD-40A7-BA08-537A5C29AAD4}" type="presOf" srcId="{E6D09484-AE0B-4AF6-BC0B-933099C3C52D}" destId="{5035C8EE-C390-470D-A945-6690EE8FC3FE}" srcOrd="0" destOrd="0" presId="urn:microsoft.com/office/officeart/2009/3/layout/StepUpProcess"/>
    <dgm:cxn modelId="{5812B1F9-80FE-4933-A038-A88A94FDF12B}" srcId="{BFEBD633-F664-448A-AD19-820D50ED703A}" destId="{C7A5C580-B9FA-4203-BFDE-E4FD33934BEB}" srcOrd="6" destOrd="0" parTransId="{C3761F2F-08E8-417A-89D8-CA47419E9426}" sibTransId="{EAB5554F-4FDA-49E9-B303-9B3369AE568E}"/>
    <dgm:cxn modelId="{3B20A3EC-6606-4C46-9454-6115BA780EA2}" type="presParOf" srcId="{1499F0D0-AA1F-4337-AD0B-20ECB7583884}" destId="{90C3886A-79B0-410D-A89A-1E4AF51145AE}" srcOrd="0" destOrd="0" presId="urn:microsoft.com/office/officeart/2009/3/layout/StepUpProcess"/>
    <dgm:cxn modelId="{E2ACB6F1-7BAC-4D57-8C32-8D5559B6428B}" type="presParOf" srcId="{90C3886A-79B0-410D-A89A-1E4AF51145AE}" destId="{722F88C1-87B5-402A-8AAC-573370EC4FDA}" srcOrd="0" destOrd="0" presId="urn:microsoft.com/office/officeart/2009/3/layout/StepUpProcess"/>
    <dgm:cxn modelId="{C81DAB09-C68A-47B7-AE47-4041897EDD3C}" type="presParOf" srcId="{90C3886A-79B0-410D-A89A-1E4AF51145AE}" destId="{4B66F535-BE4F-4BA5-8193-BA052A2E8621}" srcOrd="1" destOrd="0" presId="urn:microsoft.com/office/officeart/2009/3/layout/StepUpProcess"/>
    <dgm:cxn modelId="{36E17E78-F7F0-42E4-8BD2-1E2FB240FF8E}" type="presParOf" srcId="{90C3886A-79B0-410D-A89A-1E4AF51145AE}" destId="{B3CC6E5F-5CEF-4980-9855-FF016A434C76}" srcOrd="2" destOrd="0" presId="urn:microsoft.com/office/officeart/2009/3/layout/StepUpProcess"/>
    <dgm:cxn modelId="{E992BF0E-6939-4659-B82F-02A8EF8D964B}" type="presParOf" srcId="{1499F0D0-AA1F-4337-AD0B-20ECB7583884}" destId="{17554AAD-30F5-4EB1-BB90-94863629A57F}" srcOrd="1" destOrd="0" presId="urn:microsoft.com/office/officeart/2009/3/layout/StepUpProcess"/>
    <dgm:cxn modelId="{78E01745-8F7F-4E45-A7CF-6A8B43FA4D5A}" type="presParOf" srcId="{17554AAD-30F5-4EB1-BB90-94863629A57F}" destId="{0EB7F983-A5E4-4E1B-8B48-B01D975C894D}" srcOrd="0" destOrd="0" presId="urn:microsoft.com/office/officeart/2009/3/layout/StepUpProcess"/>
    <dgm:cxn modelId="{E4E3B0D1-B2A9-4F9F-A3E8-6BC5BB0E2B7A}" type="presParOf" srcId="{1499F0D0-AA1F-4337-AD0B-20ECB7583884}" destId="{6D19FDA0-B224-4558-AE80-3540C4FF684B}" srcOrd="2" destOrd="0" presId="urn:microsoft.com/office/officeart/2009/3/layout/StepUpProcess"/>
    <dgm:cxn modelId="{72A5AAC7-25F8-4440-AA29-D2CC6D8DCE30}" type="presParOf" srcId="{6D19FDA0-B224-4558-AE80-3540C4FF684B}" destId="{2A711E2C-DB6F-4A31-ACA2-A4D18BA1924A}" srcOrd="0" destOrd="0" presId="urn:microsoft.com/office/officeart/2009/3/layout/StepUpProcess"/>
    <dgm:cxn modelId="{A642BEA1-F747-44DA-9E68-9485C609CC67}" type="presParOf" srcId="{6D19FDA0-B224-4558-AE80-3540C4FF684B}" destId="{3E7952EC-ABE0-42D9-9FCB-EAA2960F75BA}" srcOrd="1" destOrd="0" presId="urn:microsoft.com/office/officeart/2009/3/layout/StepUpProcess"/>
    <dgm:cxn modelId="{A26C788B-F783-4BB5-A5EF-2B11C8CE8DFD}" type="presParOf" srcId="{6D19FDA0-B224-4558-AE80-3540C4FF684B}" destId="{321A08DD-C807-42C0-8794-0A6C2BA7429F}" srcOrd="2" destOrd="0" presId="urn:microsoft.com/office/officeart/2009/3/layout/StepUpProcess"/>
    <dgm:cxn modelId="{ED2B0733-4FBF-4D67-907F-70C8D74609B1}" type="presParOf" srcId="{1499F0D0-AA1F-4337-AD0B-20ECB7583884}" destId="{E0BD225B-7AE0-410D-9321-745A17011413}" srcOrd="3" destOrd="0" presId="urn:microsoft.com/office/officeart/2009/3/layout/StepUpProcess"/>
    <dgm:cxn modelId="{89ABC209-64F1-4116-92A6-3087B126B63B}" type="presParOf" srcId="{E0BD225B-7AE0-410D-9321-745A17011413}" destId="{6DA93E7E-0057-42A8-B684-A37EBF54ACD7}" srcOrd="0" destOrd="0" presId="urn:microsoft.com/office/officeart/2009/3/layout/StepUpProcess"/>
    <dgm:cxn modelId="{487840CC-E353-4258-8F6F-2EF769753775}" type="presParOf" srcId="{1499F0D0-AA1F-4337-AD0B-20ECB7583884}" destId="{E6FA0D57-BEBF-4131-A625-A4F6835E1FB9}" srcOrd="4" destOrd="0" presId="urn:microsoft.com/office/officeart/2009/3/layout/StepUpProcess"/>
    <dgm:cxn modelId="{1B9C4DC3-BBE5-4B56-958C-BC96E300B690}" type="presParOf" srcId="{E6FA0D57-BEBF-4131-A625-A4F6835E1FB9}" destId="{080B9675-B2AF-4D70-AA89-3DC620F10D90}" srcOrd="0" destOrd="0" presId="urn:microsoft.com/office/officeart/2009/3/layout/StepUpProcess"/>
    <dgm:cxn modelId="{F6FCFDA9-32D8-4D80-AD7C-4A8BE6BE53AD}" type="presParOf" srcId="{E6FA0D57-BEBF-4131-A625-A4F6835E1FB9}" destId="{5035C8EE-C390-470D-A945-6690EE8FC3FE}" srcOrd="1" destOrd="0" presId="urn:microsoft.com/office/officeart/2009/3/layout/StepUpProcess"/>
    <dgm:cxn modelId="{84814DA6-8628-4AD9-8E7F-CB545F3F0CE6}" type="presParOf" srcId="{E6FA0D57-BEBF-4131-A625-A4F6835E1FB9}" destId="{A852E7CC-A9E2-4636-8DB9-DC240D5A7EB5}" srcOrd="2" destOrd="0" presId="urn:microsoft.com/office/officeart/2009/3/layout/StepUpProcess"/>
    <dgm:cxn modelId="{41195380-8E56-4C2C-B6BB-F2C192D4A30D}" type="presParOf" srcId="{1499F0D0-AA1F-4337-AD0B-20ECB7583884}" destId="{2E7AE548-026E-4F31-B1E8-BC7CAAFE84F1}" srcOrd="5" destOrd="0" presId="urn:microsoft.com/office/officeart/2009/3/layout/StepUpProcess"/>
    <dgm:cxn modelId="{C3ACD1CB-801A-4A50-881D-B387E4758E56}" type="presParOf" srcId="{2E7AE548-026E-4F31-B1E8-BC7CAAFE84F1}" destId="{9EB3DA7E-F9F0-45F4-A164-F81354F46186}" srcOrd="0" destOrd="0" presId="urn:microsoft.com/office/officeart/2009/3/layout/StepUpProcess"/>
    <dgm:cxn modelId="{462CC69C-62D6-4DEE-93E0-C04D2CC3C480}" type="presParOf" srcId="{1499F0D0-AA1F-4337-AD0B-20ECB7583884}" destId="{49F8DB65-D6E6-45A7-9152-C0521476FA10}" srcOrd="6" destOrd="0" presId="urn:microsoft.com/office/officeart/2009/3/layout/StepUpProcess"/>
    <dgm:cxn modelId="{06D167E1-93B7-48C2-84AF-46251C1CF478}" type="presParOf" srcId="{49F8DB65-D6E6-45A7-9152-C0521476FA10}" destId="{5B66B006-3AA9-4F06-9D96-A680BCD03397}" srcOrd="0" destOrd="0" presId="urn:microsoft.com/office/officeart/2009/3/layout/StepUpProcess"/>
    <dgm:cxn modelId="{91BDDBA8-B911-4CF4-B7BE-EC56ACB506F1}" type="presParOf" srcId="{49F8DB65-D6E6-45A7-9152-C0521476FA10}" destId="{9EC4E457-811B-4C72-9BC0-55CEC8318043}" srcOrd="1" destOrd="0" presId="urn:microsoft.com/office/officeart/2009/3/layout/StepUpProcess"/>
    <dgm:cxn modelId="{2C26305E-79FB-4265-8B3B-84893F656CD5}" type="presParOf" srcId="{49F8DB65-D6E6-45A7-9152-C0521476FA10}" destId="{7383774F-878D-4FBC-8EB8-BCBF8279795C}" srcOrd="2" destOrd="0" presId="urn:microsoft.com/office/officeart/2009/3/layout/StepUpProcess"/>
    <dgm:cxn modelId="{2ADBEE1D-27FA-46E6-B151-B2AA60BFEC1E}" type="presParOf" srcId="{1499F0D0-AA1F-4337-AD0B-20ECB7583884}" destId="{5D718D05-F90A-4ECF-9F46-85646DFAC3C2}" srcOrd="7" destOrd="0" presId="urn:microsoft.com/office/officeart/2009/3/layout/StepUpProcess"/>
    <dgm:cxn modelId="{70A0A153-4BBD-45F5-8E82-DDEDC6AAB9EE}" type="presParOf" srcId="{5D718D05-F90A-4ECF-9F46-85646DFAC3C2}" destId="{5116270B-98FC-4FC5-917E-B8E05E10DC3A}" srcOrd="0" destOrd="0" presId="urn:microsoft.com/office/officeart/2009/3/layout/StepUpProcess"/>
    <dgm:cxn modelId="{4603F419-D9CD-4259-9036-6ABD39C28BF4}" type="presParOf" srcId="{1499F0D0-AA1F-4337-AD0B-20ECB7583884}" destId="{724F0E69-6664-4CFD-98C7-FE2BFF0DE821}" srcOrd="8" destOrd="0" presId="urn:microsoft.com/office/officeart/2009/3/layout/StepUpProcess"/>
    <dgm:cxn modelId="{E46DE8F0-A5E4-43D7-9805-30B3A86F0C84}" type="presParOf" srcId="{724F0E69-6664-4CFD-98C7-FE2BFF0DE821}" destId="{47BFAA51-821D-455F-948C-513FE06C88A6}" srcOrd="0" destOrd="0" presId="urn:microsoft.com/office/officeart/2009/3/layout/StepUpProcess"/>
    <dgm:cxn modelId="{3AE2FD8D-CD1F-4700-84E3-EB99B4285C05}" type="presParOf" srcId="{724F0E69-6664-4CFD-98C7-FE2BFF0DE821}" destId="{F3CF2917-3811-401F-AF43-3A1CA59C5258}" srcOrd="1" destOrd="0" presId="urn:microsoft.com/office/officeart/2009/3/layout/StepUpProcess"/>
    <dgm:cxn modelId="{0B19F555-3314-4A48-AB84-5EB205F5734C}" type="presParOf" srcId="{724F0E69-6664-4CFD-98C7-FE2BFF0DE821}" destId="{DA1D5B2D-7075-4D03-95BD-F8424509EC32}" srcOrd="2" destOrd="0" presId="urn:microsoft.com/office/officeart/2009/3/layout/StepUpProcess"/>
    <dgm:cxn modelId="{C5002ECE-7194-4B35-AB6A-F7C90498A0D2}" type="presParOf" srcId="{1499F0D0-AA1F-4337-AD0B-20ECB7583884}" destId="{DB512E04-B563-47CD-9B0A-3DE3B4A6754A}" srcOrd="9" destOrd="0" presId="urn:microsoft.com/office/officeart/2009/3/layout/StepUpProcess"/>
    <dgm:cxn modelId="{797B284F-5410-4DEA-9B10-B298270DEB13}" type="presParOf" srcId="{DB512E04-B563-47CD-9B0A-3DE3B4A6754A}" destId="{CA95DD37-9443-47EE-B785-0456877E34B8}" srcOrd="0" destOrd="0" presId="urn:microsoft.com/office/officeart/2009/3/layout/StepUpProcess"/>
    <dgm:cxn modelId="{E6D17642-C393-4288-8766-92E7E9C94F90}" type="presParOf" srcId="{1499F0D0-AA1F-4337-AD0B-20ECB7583884}" destId="{DA340FA8-6A45-4744-8095-D2DD2C6AFDCF}" srcOrd="10" destOrd="0" presId="urn:microsoft.com/office/officeart/2009/3/layout/StepUpProcess"/>
    <dgm:cxn modelId="{2B52E4E8-1190-454B-938E-450ACB682164}" type="presParOf" srcId="{DA340FA8-6A45-4744-8095-D2DD2C6AFDCF}" destId="{08C84C84-679A-45EA-96AA-41A57D1F59DE}" srcOrd="0" destOrd="0" presId="urn:microsoft.com/office/officeart/2009/3/layout/StepUpProcess"/>
    <dgm:cxn modelId="{D929A5BF-13E7-400B-8236-6E1856FFA4F2}" type="presParOf" srcId="{DA340FA8-6A45-4744-8095-D2DD2C6AFDCF}" destId="{C3C9E5F6-A1A9-4CCC-BF9B-059A9435364A}" srcOrd="1" destOrd="0" presId="urn:microsoft.com/office/officeart/2009/3/layout/StepUpProcess"/>
    <dgm:cxn modelId="{F9F72568-5FB1-4CB5-BA8B-8D683AFF3FB0}" type="presParOf" srcId="{DA340FA8-6A45-4744-8095-D2DD2C6AFDCF}" destId="{4639B26B-582F-408C-BAB7-07EA9FE238C9}" srcOrd="2" destOrd="0" presId="urn:microsoft.com/office/officeart/2009/3/layout/StepUpProcess"/>
    <dgm:cxn modelId="{E4683E5A-0F4E-454A-82D1-63FBF33F6523}" type="presParOf" srcId="{1499F0D0-AA1F-4337-AD0B-20ECB7583884}" destId="{F92E4653-8F69-474F-81EF-4E111B67BAB6}" srcOrd="11" destOrd="0" presId="urn:microsoft.com/office/officeart/2009/3/layout/StepUpProcess"/>
    <dgm:cxn modelId="{5967742B-BED8-4090-9BCA-9E9AA02F23CC}" type="presParOf" srcId="{F92E4653-8F69-474F-81EF-4E111B67BAB6}" destId="{F8C8980F-CBA5-48ED-AAD1-03705FA328C8}" srcOrd="0" destOrd="0" presId="urn:microsoft.com/office/officeart/2009/3/layout/StepUpProcess"/>
    <dgm:cxn modelId="{D38EE198-941E-48D4-A640-7D617890393A}" type="presParOf" srcId="{1499F0D0-AA1F-4337-AD0B-20ECB7583884}" destId="{5AB6C810-BBF8-485F-A4A0-632C89124E02}" srcOrd="12" destOrd="0" presId="urn:microsoft.com/office/officeart/2009/3/layout/StepUpProcess"/>
    <dgm:cxn modelId="{7683235A-C173-4E6B-B893-FCA1385514BD}" type="presParOf" srcId="{5AB6C810-BBF8-485F-A4A0-632C89124E02}" destId="{A1A8845D-7921-44A7-BA22-6E3079DAF27D}" srcOrd="0" destOrd="0" presId="urn:microsoft.com/office/officeart/2009/3/layout/StepUpProcess"/>
    <dgm:cxn modelId="{ACE64B17-3A34-48A7-BB07-EF5B1ED94331}" type="presParOf" srcId="{5AB6C810-BBF8-485F-A4A0-632C89124E02}" destId="{197FAB8F-0AA2-4146-B21F-0CD510852641}" srcOrd="1" destOrd="0" presId="urn:microsoft.com/office/officeart/2009/3/layout/StepUpProcess"/>
    <dgm:cxn modelId="{015E21D2-7A6F-469C-90C8-5DBA2F755D46}" type="presParOf" srcId="{5AB6C810-BBF8-485F-A4A0-632C89124E02}" destId="{1E71EE46-7185-4BFC-9890-458D2C87645A}" srcOrd="2" destOrd="0" presId="urn:microsoft.com/office/officeart/2009/3/layout/StepUpProcess"/>
    <dgm:cxn modelId="{3CE0A0FE-49BD-4F33-93E3-468F33F21854}" type="presParOf" srcId="{1499F0D0-AA1F-4337-AD0B-20ECB7583884}" destId="{DCDF580E-E707-4755-AD36-F97D66AFB92A}" srcOrd="13" destOrd="0" presId="urn:microsoft.com/office/officeart/2009/3/layout/StepUpProcess"/>
    <dgm:cxn modelId="{BFC456B2-6B4A-4930-838C-0912D4F02A2C}" type="presParOf" srcId="{DCDF580E-E707-4755-AD36-F97D66AFB92A}" destId="{4734D566-FFBF-45A7-BCC1-A7C7C69E3688}" srcOrd="0" destOrd="0" presId="urn:microsoft.com/office/officeart/2009/3/layout/StepUpProcess"/>
    <dgm:cxn modelId="{FE2A5A86-BB14-4CE6-BC5E-AAE55743E6EE}" type="presParOf" srcId="{1499F0D0-AA1F-4337-AD0B-20ECB7583884}" destId="{D9220DC3-6BDF-4639-9AB1-79CC33603CA9}" srcOrd="14" destOrd="0" presId="urn:microsoft.com/office/officeart/2009/3/layout/StepUpProcess"/>
    <dgm:cxn modelId="{746C0704-CA43-4C46-95E8-A2F6B6CB0D3D}" type="presParOf" srcId="{D9220DC3-6BDF-4639-9AB1-79CC33603CA9}" destId="{3A2120E9-B0C0-4EC6-9553-83C0007EB3B4}" srcOrd="0" destOrd="0" presId="urn:microsoft.com/office/officeart/2009/3/layout/StepUpProcess"/>
    <dgm:cxn modelId="{ABF7267D-6372-434E-A59F-5DD2197D6149}" type="presParOf" srcId="{D9220DC3-6BDF-4639-9AB1-79CC33603CA9}" destId="{5E3A2261-916B-4E8F-992D-397244074B34}" srcOrd="1" destOrd="0" presId="urn:microsoft.com/office/officeart/2009/3/layout/StepUpProcess"/>
    <dgm:cxn modelId="{F824E326-054A-4CE8-A945-466E9034BCF7}" type="presParOf" srcId="{D9220DC3-6BDF-4639-9AB1-79CC33603CA9}" destId="{2D78E0EA-F24D-4E87-8FC5-B67919CEA606}" srcOrd="2" destOrd="0" presId="urn:microsoft.com/office/officeart/2009/3/layout/StepUpProcess"/>
    <dgm:cxn modelId="{8F21E5E7-1B29-49AF-A946-DEB02543141B}" type="presParOf" srcId="{1499F0D0-AA1F-4337-AD0B-20ECB7583884}" destId="{974536BC-8E8A-45D3-B0F5-7E2ED1262916}" srcOrd="15" destOrd="0" presId="urn:microsoft.com/office/officeart/2009/3/layout/StepUpProcess"/>
    <dgm:cxn modelId="{18A48F19-DDF8-40D9-864D-6041BBC0FDDF}" type="presParOf" srcId="{974536BC-8E8A-45D3-B0F5-7E2ED1262916}" destId="{3BD9367E-180D-47E5-8072-34A044F654EC}" srcOrd="0" destOrd="0" presId="urn:microsoft.com/office/officeart/2009/3/layout/StepUpProcess"/>
    <dgm:cxn modelId="{95A1B09D-A93A-474B-946E-D617E5B24EC0}" type="presParOf" srcId="{1499F0D0-AA1F-4337-AD0B-20ECB7583884}" destId="{EC639574-F0DE-4E13-89D0-1DE681B2A980}" srcOrd="16" destOrd="0" presId="urn:microsoft.com/office/officeart/2009/3/layout/StepUpProcess"/>
    <dgm:cxn modelId="{289D240A-A597-4357-8BA4-7150F322A8EF}" type="presParOf" srcId="{EC639574-F0DE-4E13-89D0-1DE681B2A980}" destId="{A8C0105C-B737-4F54-A654-F8716A60977B}" srcOrd="0" destOrd="0" presId="urn:microsoft.com/office/officeart/2009/3/layout/StepUpProcess"/>
    <dgm:cxn modelId="{B8973CE7-0F40-4997-9F9D-A4A0DF7C6DDC}" type="presParOf" srcId="{EC639574-F0DE-4E13-89D0-1DE681B2A980}" destId="{5444983F-0B5A-4914-9A5E-9E7582C66E6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F88C1-87B5-402A-8AAC-573370EC4FDA}">
      <dsp:nvSpPr>
        <dsp:cNvPr id="0" name=""/>
        <dsp:cNvSpPr/>
      </dsp:nvSpPr>
      <dsp:spPr>
        <a:xfrm rot="5400000">
          <a:off x="270133" y="2874505"/>
          <a:ext cx="592856" cy="9864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6F535-BE4F-4BA5-8193-BA052A2E8621}">
      <dsp:nvSpPr>
        <dsp:cNvPr id="0" name=""/>
        <dsp:cNvSpPr/>
      </dsp:nvSpPr>
      <dsp:spPr>
        <a:xfrm>
          <a:off x="174373" y="3170365"/>
          <a:ext cx="1224982" cy="78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Application</a:t>
          </a:r>
        </a:p>
        <a:p>
          <a:pPr marL="0" lvl="0" indent="0" algn="l" defTabSz="755650">
            <a:lnSpc>
              <a:spcPct val="90000"/>
            </a:lnSpc>
            <a:spcBef>
              <a:spcPct val="0"/>
            </a:spcBef>
            <a:spcAft>
              <a:spcPct val="35000"/>
            </a:spcAft>
            <a:buNone/>
          </a:pPr>
          <a:r>
            <a:rPr lang="en-GB" sz="1400" kern="1200" dirty="0"/>
            <a:t>18, August, 2018</a:t>
          </a:r>
        </a:p>
      </dsp:txBody>
      <dsp:txXfrm>
        <a:off x="174373" y="3170365"/>
        <a:ext cx="1224982" cy="780678"/>
      </dsp:txXfrm>
    </dsp:sp>
    <dsp:sp modelId="{B3CC6E5F-5CEF-4980-9855-FF016A434C76}">
      <dsp:nvSpPr>
        <dsp:cNvPr id="0" name=""/>
        <dsp:cNvSpPr/>
      </dsp:nvSpPr>
      <dsp:spPr>
        <a:xfrm>
          <a:off x="893747" y="2801878"/>
          <a:ext cx="168041" cy="16804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11E2C-DB6F-4A31-ACA2-A4D18BA1924A}">
      <dsp:nvSpPr>
        <dsp:cNvPr id="0" name=""/>
        <dsp:cNvSpPr/>
      </dsp:nvSpPr>
      <dsp:spPr>
        <a:xfrm rot="5400000">
          <a:off x="1572147" y="2604712"/>
          <a:ext cx="592856" cy="9864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7952EC-ABE0-42D9-9FCB-EAA2960F75BA}">
      <dsp:nvSpPr>
        <dsp:cNvPr id="0" name=""/>
        <dsp:cNvSpPr/>
      </dsp:nvSpPr>
      <dsp:spPr>
        <a:xfrm>
          <a:off x="1479463" y="2916505"/>
          <a:ext cx="1175419" cy="78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Feasibility Study</a:t>
          </a:r>
        </a:p>
        <a:p>
          <a:pPr marL="0" lvl="0" indent="0" algn="l" defTabSz="755650">
            <a:lnSpc>
              <a:spcPct val="90000"/>
            </a:lnSpc>
            <a:spcBef>
              <a:spcPct val="0"/>
            </a:spcBef>
            <a:spcAft>
              <a:spcPct val="35000"/>
            </a:spcAft>
            <a:buNone/>
          </a:pPr>
          <a:r>
            <a:rPr lang="en-GB" sz="1400" kern="1200" dirty="0"/>
            <a:t>05, April, 2019</a:t>
          </a:r>
        </a:p>
        <a:p>
          <a:pPr marL="0" lvl="0" indent="0" algn="l" defTabSz="755650">
            <a:lnSpc>
              <a:spcPct val="90000"/>
            </a:lnSpc>
            <a:spcBef>
              <a:spcPct val="0"/>
            </a:spcBef>
            <a:spcAft>
              <a:spcPct val="35000"/>
            </a:spcAft>
            <a:buNone/>
          </a:pPr>
          <a:r>
            <a:rPr lang="en-GB" sz="1200" kern="1200" dirty="0"/>
            <a:t>Clarification provided on 19/05/2019</a:t>
          </a:r>
        </a:p>
        <a:p>
          <a:pPr marL="0" lvl="0" indent="0" algn="l" defTabSz="755650">
            <a:lnSpc>
              <a:spcPct val="90000"/>
            </a:lnSpc>
            <a:spcBef>
              <a:spcPct val="0"/>
            </a:spcBef>
            <a:spcAft>
              <a:spcPct val="35000"/>
            </a:spcAft>
            <a:buNone/>
          </a:pPr>
          <a:r>
            <a:rPr lang="en-GB" sz="1200" kern="1200" dirty="0"/>
            <a:t>MoEHE team visit on 15/05/2019</a:t>
          </a:r>
        </a:p>
      </dsp:txBody>
      <dsp:txXfrm>
        <a:off x="1479463" y="2916505"/>
        <a:ext cx="1175419" cy="780678"/>
      </dsp:txXfrm>
    </dsp:sp>
    <dsp:sp modelId="{321A08DD-C807-42C0-8794-0A6C2BA7429F}">
      <dsp:nvSpPr>
        <dsp:cNvPr id="0" name=""/>
        <dsp:cNvSpPr/>
      </dsp:nvSpPr>
      <dsp:spPr>
        <a:xfrm>
          <a:off x="2195761" y="2532085"/>
          <a:ext cx="168041" cy="16804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B9675-B2AF-4D70-AA89-3DC620F10D90}">
      <dsp:nvSpPr>
        <dsp:cNvPr id="0" name=""/>
        <dsp:cNvSpPr/>
      </dsp:nvSpPr>
      <dsp:spPr>
        <a:xfrm rot="5400000">
          <a:off x="2854400" y="2334919"/>
          <a:ext cx="592856" cy="9864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35C8EE-C390-470D-A945-6690EE8FC3FE}">
      <dsp:nvSpPr>
        <dsp:cNvPr id="0" name=""/>
        <dsp:cNvSpPr/>
      </dsp:nvSpPr>
      <dsp:spPr>
        <a:xfrm>
          <a:off x="2755438" y="2629669"/>
          <a:ext cx="890617" cy="78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Initial Approval</a:t>
          </a:r>
        </a:p>
        <a:p>
          <a:pPr marL="0" lvl="0" indent="0" algn="l" defTabSz="711200">
            <a:lnSpc>
              <a:spcPct val="90000"/>
            </a:lnSpc>
            <a:spcBef>
              <a:spcPct val="0"/>
            </a:spcBef>
            <a:spcAft>
              <a:spcPct val="35000"/>
            </a:spcAft>
            <a:buNone/>
          </a:pPr>
          <a:r>
            <a:rPr lang="en-GB" sz="1400" kern="1200" dirty="0"/>
            <a:t>16/06/2019 </a:t>
          </a:r>
        </a:p>
        <a:p>
          <a:pPr marL="0" lvl="0" indent="0" algn="l" defTabSz="711200">
            <a:lnSpc>
              <a:spcPct val="90000"/>
            </a:lnSpc>
            <a:spcBef>
              <a:spcPct val="0"/>
            </a:spcBef>
            <a:spcAft>
              <a:spcPct val="35000"/>
            </a:spcAft>
            <a:buNone/>
          </a:pPr>
          <a:r>
            <a:rPr lang="en-GB" sz="1400" kern="1200" dirty="0"/>
            <a:t>With </a:t>
          </a:r>
          <a:r>
            <a:rPr lang="en-GB" sz="1400" kern="1200" dirty="0">
              <a:solidFill>
                <a:srgbClr val="FF0000"/>
              </a:solidFill>
              <a:highlight>
                <a:srgbClr val="FFFF00"/>
              </a:highlight>
            </a:rPr>
            <a:t>conditions</a:t>
          </a:r>
        </a:p>
      </dsp:txBody>
      <dsp:txXfrm>
        <a:off x="2755438" y="2629669"/>
        <a:ext cx="890617" cy="780678"/>
      </dsp:txXfrm>
    </dsp:sp>
    <dsp:sp modelId="{A852E7CC-A9E2-4636-8DB9-DC240D5A7EB5}">
      <dsp:nvSpPr>
        <dsp:cNvPr id="0" name=""/>
        <dsp:cNvSpPr/>
      </dsp:nvSpPr>
      <dsp:spPr>
        <a:xfrm>
          <a:off x="3478014" y="2262291"/>
          <a:ext cx="168041" cy="16804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6B006-3AA9-4F06-9D96-A680BCD03397}">
      <dsp:nvSpPr>
        <dsp:cNvPr id="0" name=""/>
        <dsp:cNvSpPr/>
      </dsp:nvSpPr>
      <dsp:spPr>
        <a:xfrm rot="5400000">
          <a:off x="4181196" y="2065125"/>
          <a:ext cx="592856" cy="9864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4E457-811B-4C72-9BC0-55CEC8318043}">
      <dsp:nvSpPr>
        <dsp:cNvPr id="0" name=""/>
        <dsp:cNvSpPr/>
      </dsp:nvSpPr>
      <dsp:spPr>
        <a:xfrm>
          <a:off x="4082233" y="2359876"/>
          <a:ext cx="890617" cy="78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Launch</a:t>
          </a:r>
        </a:p>
        <a:p>
          <a:pPr marL="0" lvl="0" indent="0" algn="l" defTabSz="711200">
            <a:lnSpc>
              <a:spcPct val="90000"/>
            </a:lnSpc>
            <a:spcBef>
              <a:spcPct val="0"/>
            </a:spcBef>
            <a:spcAft>
              <a:spcPct val="35000"/>
            </a:spcAft>
            <a:buNone/>
          </a:pPr>
          <a:r>
            <a:rPr lang="en-GB" sz="1500" kern="1200" dirty="0"/>
            <a:t>January 2020 </a:t>
          </a:r>
        </a:p>
      </dsp:txBody>
      <dsp:txXfrm>
        <a:off x="4082233" y="2359876"/>
        <a:ext cx="890617" cy="780678"/>
      </dsp:txXfrm>
    </dsp:sp>
    <dsp:sp modelId="{7383774F-878D-4FBC-8EB8-BCBF8279795C}">
      <dsp:nvSpPr>
        <dsp:cNvPr id="0" name=""/>
        <dsp:cNvSpPr/>
      </dsp:nvSpPr>
      <dsp:spPr>
        <a:xfrm>
          <a:off x="4804810" y="1992498"/>
          <a:ext cx="168041" cy="16804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FAA51-821D-455F-948C-513FE06C88A6}">
      <dsp:nvSpPr>
        <dsp:cNvPr id="0" name=""/>
        <dsp:cNvSpPr/>
      </dsp:nvSpPr>
      <dsp:spPr>
        <a:xfrm rot="5400000">
          <a:off x="5507991" y="1795332"/>
          <a:ext cx="592856" cy="9864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F2917-3811-401F-AF43-3A1CA59C5258}">
      <dsp:nvSpPr>
        <dsp:cNvPr id="0" name=""/>
        <dsp:cNvSpPr/>
      </dsp:nvSpPr>
      <dsp:spPr>
        <a:xfrm>
          <a:off x="5409028" y="2090083"/>
          <a:ext cx="890617" cy="78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dirty="0"/>
            <a:t>Intake 1 </a:t>
          </a:r>
        </a:p>
        <a:p>
          <a:pPr marL="0" lvl="0" indent="0" algn="l" defTabSz="755650">
            <a:lnSpc>
              <a:spcPct val="90000"/>
            </a:lnSpc>
            <a:spcBef>
              <a:spcPct val="0"/>
            </a:spcBef>
            <a:spcAft>
              <a:spcPct val="35000"/>
            </a:spcAft>
            <a:buNone/>
          </a:pPr>
          <a:r>
            <a:rPr lang="en-GB" sz="1400" kern="1200" dirty="0"/>
            <a:t>April 2020</a:t>
          </a:r>
        </a:p>
        <a:p>
          <a:pPr marL="0" lvl="0" indent="0" algn="l" defTabSz="755650">
            <a:lnSpc>
              <a:spcPct val="90000"/>
            </a:lnSpc>
            <a:spcBef>
              <a:spcPct val="0"/>
            </a:spcBef>
            <a:spcAft>
              <a:spcPct val="35000"/>
            </a:spcAft>
            <a:buNone/>
          </a:pPr>
          <a:r>
            <a:rPr lang="en-GB" sz="1200" kern="1200" dirty="0"/>
            <a:t>COVID19</a:t>
          </a:r>
        </a:p>
        <a:p>
          <a:pPr marL="0" lvl="0" indent="0" algn="l" defTabSz="755650">
            <a:lnSpc>
              <a:spcPct val="90000"/>
            </a:lnSpc>
            <a:spcBef>
              <a:spcPct val="0"/>
            </a:spcBef>
            <a:spcAft>
              <a:spcPct val="35000"/>
            </a:spcAft>
            <a:buNone/>
          </a:pPr>
          <a:r>
            <a:rPr lang="en-GB" sz="1200" kern="1200" dirty="0"/>
            <a:t>10 Students for MScPM</a:t>
          </a:r>
        </a:p>
      </dsp:txBody>
      <dsp:txXfrm>
        <a:off x="5409028" y="2090083"/>
        <a:ext cx="890617" cy="780678"/>
      </dsp:txXfrm>
    </dsp:sp>
    <dsp:sp modelId="{DA1D5B2D-7075-4D03-95BD-F8424509EC32}">
      <dsp:nvSpPr>
        <dsp:cNvPr id="0" name=""/>
        <dsp:cNvSpPr/>
      </dsp:nvSpPr>
      <dsp:spPr>
        <a:xfrm>
          <a:off x="6131605" y="1722705"/>
          <a:ext cx="168041" cy="16804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84C84-679A-45EA-96AA-41A57D1F59DE}">
      <dsp:nvSpPr>
        <dsp:cNvPr id="0" name=""/>
        <dsp:cNvSpPr/>
      </dsp:nvSpPr>
      <dsp:spPr>
        <a:xfrm rot="5400000">
          <a:off x="6834786" y="1525539"/>
          <a:ext cx="592856" cy="9864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9E5F6-A1A9-4CCC-BF9B-059A9435364A}">
      <dsp:nvSpPr>
        <dsp:cNvPr id="0" name=""/>
        <dsp:cNvSpPr/>
      </dsp:nvSpPr>
      <dsp:spPr>
        <a:xfrm>
          <a:off x="6735823" y="1820290"/>
          <a:ext cx="890617" cy="78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Intake 2</a:t>
          </a:r>
        </a:p>
        <a:p>
          <a:pPr marL="0" lvl="0" indent="0" algn="l" defTabSz="711200">
            <a:lnSpc>
              <a:spcPct val="90000"/>
            </a:lnSpc>
            <a:spcBef>
              <a:spcPct val="0"/>
            </a:spcBef>
            <a:spcAft>
              <a:spcPct val="35000"/>
            </a:spcAft>
            <a:buNone/>
          </a:pPr>
          <a:r>
            <a:rPr lang="en-GB" sz="1400" kern="1200" dirty="0"/>
            <a:t>September 2020</a:t>
          </a:r>
        </a:p>
        <a:p>
          <a:pPr marL="0" lvl="0" indent="0" algn="l" defTabSz="711200">
            <a:lnSpc>
              <a:spcPct val="90000"/>
            </a:lnSpc>
            <a:spcBef>
              <a:spcPct val="0"/>
            </a:spcBef>
            <a:spcAft>
              <a:spcPct val="35000"/>
            </a:spcAft>
            <a:buNone/>
          </a:pPr>
          <a:r>
            <a:rPr lang="en-GB" sz="1200" kern="1200" dirty="0"/>
            <a:t>127 Students </a:t>
          </a:r>
          <a:endParaRPr lang="en-GB" sz="1000" kern="1200" dirty="0"/>
        </a:p>
      </dsp:txBody>
      <dsp:txXfrm>
        <a:off x="6735823" y="1820290"/>
        <a:ext cx="890617" cy="780678"/>
      </dsp:txXfrm>
    </dsp:sp>
    <dsp:sp modelId="{4639B26B-582F-408C-BAB7-07EA9FE238C9}">
      <dsp:nvSpPr>
        <dsp:cNvPr id="0" name=""/>
        <dsp:cNvSpPr/>
      </dsp:nvSpPr>
      <dsp:spPr>
        <a:xfrm>
          <a:off x="7458400" y="1452911"/>
          <a:ext cx="168041" cy="16804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8845D-7921-44A7-BA22-6E3079DAF27D}">
      <dsp:nvSpPr>
        <dsp:cNvPr id="0" name=""/>
        <dsp:cNvSpPr/>
      </dsp:nvSpPr>
      <dsp:spPr>
        <a:xfrm rot="5400000">
          <a:off x="8161581" y="1255745"/>
          <a:ext cx="592856" cy="9864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FAB8F-0AA2-4146-B21F-0CD510852641}">
      <dsp:nvSpPr>
        <dsp:cNvPr id="0" name=""/>
        <dsp:cNvSpPr/>
      </dsp:nvSpPr>
      <dsp:spPr>
        <a:xfrm>
          <a:off x="8062619" y="1550496"/>
          <a:ext cx="890617" cy="78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Intake 3</a:t>
          </a:r>
        </a:p>
        <a:p>
          <a:pPr marL="0" lvl="0" indent="0" algn="l" defTabSz="711200">
            <a:lnSpc>
              <a:spcPct val="90000"/>
            </a:lnSpc>
            <a:spcBef>
              <a:spcPct val="0"/>
            </a:spcBef>
            <a:spcAft>
              <a:spcPct val="35000"/>
            </a:spcAft>
            <a:buNone/>
          </a:pPr>
          <a:r>
            <a:rPr lang="en-GB" sz="1400" kern="1200" dirty="0"/>
            <a:t>January 2021</a:t>
          </a:r>
        </a:p>
      </dsp:txBody>
      <dsp:txXfrm>
        <a:off x="8062619" y="1550496"/>
        <a:ext cx="890617" cy="780678"/>
      </dsp:txXfrm>
    </dsp:sp>
    <dsp:sp modelId="{1E71EE46-7185-4BFC-9890-458D2C87645A}">
      <dsp:nvSpPr>
        <dsp:cNvPr id="0" name=""/>
        <dsp:cNvSpPr/>
      </dsp:nvSpPr>
      <dsp:spPr>
        <a:xfrm>
          <a:off x="8785195" y="1183118"/>
          <a:ext cx="168041" cy="16804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120E9-B0C0-4EC6-9553-83C0007EB3B4}">
      <dsp:nvSpPr>
        <dsp:cNvPr id="0" name=""/>
        <dsp:cNvSpPr/>
      </dsp:nvSpPr>
      <dsp:spPr>
        <a:xfrm rot="5400000">
          <a:off x="9488376" y="985952"/>
          <a:ext cx="592856" cy="9864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3A2261-916B-4E8F-992D-397244074B34}">
      <dsp:nvSpPr>
        <dsp:cNvPr id="0" name=""/>
        <dsp:cNvSpPr/>
      </dsp:nvSpPr>
      <dsp:spPr>
        <a:xfrm>
          <a:off x="9389414" y="1280703"/>
          <a:ext cx="890617" cy="78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Intake 4</a:t>
          </a:r>
        </a:p>
        <a:p>
          <a:pPr marL="0" lvl="0" indent="0" algn="l" defTabSz="711200">
            <a:lnSpc>
              <a:spcPct val="90000"/>
            </a:lnSpc>
            <a:spcBef>
              <a:spcPct val="0"/>
            </a:spcBef>
            <a:spcAft>
              <a:spcPct val="35000"/>
            </a:spcAft>
            <a:buNone/>
          </a:pPr>
          <a:r>
            <a:rPr lang="en-GB" sz="1400" kern="1200" dirty="0"/>
            <a:t>September 2021</a:t>
          </a:r>
        </a:p>
      </dsp:txBody>
      <dsp:txXfrm>
        <a:off x="9389414" y="1280703"/>
        <a:ext cx="890617" cy="780678"/>
      </dsp:txXfrm>
    </dsp:sp>
    <dsp:sp modelId="{2D78E0EA-F24D-4E87-8FC5-B67919CEA606}">
      <dsp:nvSpPr>
        <dsp:cNvPr id="0" name=""/>
        <dsp:cNvSpPr/>
      </dsp:nvSpPr>
      <dsp:spPr>
        <a:xfrm>
          <a:off x="10111990" y="913325"/>
          <a:ext cx="168041" cy="168041"/>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0105C-B737-4F54-A654-F8716A60977B}">
      <dsp:nvSpPr>
        <dsp:cNvPr id="0" name=""/>
        <dsp:cNvSpPr/>
      </dsp:nvSpPr>
      <dsp:spPr>
        <a:xfrm rot="5400000">
          <a:off x="10815171" y="716159"/>
          <a:ext cx="592856" cy="9864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4983F-0B5A-4914-9A5E-9E7582C66E60}">
      <dsp:nvSpPr>
        <dsp:cNvPr id="0" name=""/>
        <dsp:cNvSpPr/>
      </dsp:nvSpPr>
      <dsp:spPr>
        <a:xfrm>
          <a:off x="10716209" y="1010910"/>
          <a:ext cx="890617" cy="78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Intake 5</a:t>
          </a:r>
        </a:p>
        <a:p>
          <a:pPr marL="0" lvl="0" indent="0" algn="l" defTabSz="711200">
            <a:lnSpc>
              <a:spcPct val="90000"/>
            </a:lnSpc>
            <a:spcBef>
              <a:spcPct val="0"/>
            </a:spcBef>
            <a:spcAft>
              <a:spcPct val="35000"/>
            </a:spcAft>
            <a:buNone/>
          </a:pPr>
          <a:r>
            <a:rPr lang="en-GB" sz="1400" kern="1200" dirty="0"/>
            <a:t>January 2022</a:t>
          </a:r>
        </a:p>
      </dsp:txBody>
      <dsp:txXfrm>
        <a:off x="10716209" y="1010910"/>
        <a:ext cx="890617" cy="78067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046CC-3FF2-244A-A51B-DA2C44EDA4A8}" type="datetimeFigureOut">
              <a:rPr lang="en-US" smtClean="0"/>
              <a:t>2/24/22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B9C6E-26C2-024C-8717-D6A798BAFF61}" type="slidenum">
              <a:rPr lang="en-US" smtClean="0"/>
              <a:t>‹#›</a:t>
            </a:fld>
            <a:endParaRPr lang="en-US"/>
          </a:p>
        </p:txBody>
      </p:sp>
    </p:spTree>
    <p:extLst>
      <p:ext uri="{BB962C8B-B14F-4D97-AF65-F5344CB8AC3E}">
        <p14:creationId xmlns:p14="http://schemas.microsoft.com/office/powerpoint/2010/main" val="283594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B9C6E-26C2-024C-8717-D6A798BAFF61}" type="slidenum">
              <a:rPr lang="en-US" smtClean="0"/>
              <a:t>1</a:t>
            </a:fld>
            <a:endParaRPr lang="en-US"/>
          </a:p>
        </p:txBody>
      </p:sp>
    </p:spTree>
    <p:extLst>
      <p:ext uri="{BB962C8B-B14F-4D97-AF65-F5344CB8AC3E}">
        <p14:creationId xmlns:p14="http://schemas.microsoft.com/office/powerpoint/2010/main" val="135608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BDB4F-F243-40F9-B771-6837817D1E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9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F765-6733-1049-A2A5-6449F9840A1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8FD812E-B173-5045-9AAA-A4BBC49A5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0282CBB-EA90-2E47-B2F3-023BCB4BCD10}"/>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5" name="Footer Placeholder 4">
            <a:extLst>
              <a:ext uri="{FF2B5EF4-FFF2-40B4-BE49-F238E27FC236}">
                <a16:creationId xmlns:a16="http://schemas.microsoft.com/office/drawing/2014/main" id="{C1DB6FDA-1315-8B42-8B18-62302DBBD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2377E-9576-C548-946A-71EA088D27CD}"/>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1485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6645-F90B-D744-BAF4-64526CE1451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FF1275-F986-C549-BC09-D0C2334D57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CC4486-11D1-4446-B8B0-E435A0388EBE}"/>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5" name="Footer Placeholder 4">
            <a:extLst>
              <a:ext uri="{FF2B5EF4-FFF2-40B4-BE49-F238E27FC236}">
                <a16:creationId xmlns:a16="http://schemas.microsoft.com/office/drawing/2014/main" id="{4C8E818B-2261-8B43-A542-C1F133D0A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1191E-1A99-B34A-B53E-E74FE93291BD}"/>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27743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9F1310-30D2-1F44-90CA-86ECBB2FF75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37DC89-D3F0-3C4B-8336-F4072CDA8F3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D00940-9AC9-3447-8EBD-885DDCA09806}"/>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5" name="Footer Placeholder 4">
            <a:extLst>
              <a:ext uri="{FF2B5EF4-FFF2-40B4-BE49-F238E27FC236}">
                <a16:creationId xmlns:a16="http://schemas.microsoft.com/office/drawing/2014/main" id="{DA38BEA3-9D06-1647-9EFF-199201466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5683C-0981-4242-818F-7CA9DF22E04B}"/>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395897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BC77-F2E0-1D45-8BA7-1DFFB8EB9D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E93EB2-94F0-6542-9703-423BCC33530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327A1E-A196-6E4B-AFC3-4D6D92A91629}"/>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5" name="Footer Placeholder 4">
            <a:extLst>
              <a:ext uri="{FF2B5EF4-FFF2-40B4-BE49-F238E27FC236}">
                <a16:creationId xmlns:a16="http://schemas.microsoft.com/office/drawing/2014/main" id="{BF1A2AE8-E1F3-BF40-B5E6-13A0C8FC0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22037-9FA7-1046-94AA-65435829D059}"/>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227990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AF03-ABD9-BF44-8DDE-56E3A6732A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755ECE7-B44C-DB46-8A25-AB787F83FD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F55732A-FC44-6643-9D8B-D49359CDB15D}"/>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5" name="Footer Placeholder 4">
            <a:extLst>
              <a:ext uri="{FF2B5EF4-FFF2-40B4-BE49-F238E27FC236}">
                <a16:creationId xmlns:a16="http://schemas.microsoft.com/office/drawing/2014/main" id="{A6526483-C7D7-2941-BA83-43224B787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C243B-715E-9249-B57B-F40ABBB7C62E}"/>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25018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5B02-0969-0E48-98BA-EB315DE4F3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B84DD2-7EB5-C64A-A066-940F6B3938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CFFEBD4-5F8B-764A-A57E-65AD923188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18EDA48-0820-4243-B5BA-38D2D95F17FD}"/>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6" name="Footer Placeholder 5">
            <a:extLst>
              <a:ext uri="{FF2B5EF4-FFF2-40B4-BE49-F238E27FC236}">
                <a16:creationId xmlns:a16="http://schemas.microsoft.com/office/drawing/2014/main" id="{B17A1A6E-6DF7-A24F-9A67-86E43BC41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6058F-68D0-4D41-9EA4-3BB8A06223BF}"/>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129970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FAD6-B52D-5549-8F2F-018F390EEAE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3B1114-653B-714B-85FB-EE8F842EB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DA145B-6251-5340-B139-A4FE02C38FC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FAEAA0-3C58-604D-B506-1768863B3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0C74B9-E97F-204B-B94C-8ECC6E1B7E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88B89B-632B-ED4D-B3E1-3121C3D4025C}"/>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8" name="Footer Placeholder 7">
            <a:extLst>
              <a:ext uri="{FF2B5EF4-FFF2-40B4-BE49-F238E27FC236}">
                <a16:creationId xmlns:a16="http://schemas.microsoft.com/office/drawing/2014/main" id="{DEE61FA2-6A74-624A-B404-12C02AFE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B750F-94E4-9B4D-B28E-1C5601292788}"/>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2214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464F-8427-4342-9E46-A9F328E50A6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0D1976-243B-FF47-974B-36AAF31F7AAB}"/>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4" name="Footer Placeholder 3">
            <a:extLst>
              <a:ext uri="{FF2B5EF4-FFF2-40B4-BE49-F238E27FC236}">
                <a16:creationId xmlns:a16="http://schemas.microsoft.com/office/drawing/2014/main" id="{50BBAE10-EC6C-B04C-AC70-65F387A265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0F1BA-B3AB-0049-8AA6-6573E64A49B2}"/>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149293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D1000-3E8D-1541-9D59-3D0BCCADF34A}"/>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3" name="Footer Placeholder 2">
            <a:extLst>
              <a:ext uri="{FF2B5EF4-FFF2-40B4-BE49-F238E27FC236}">
                <a16:creationId xmlns:a16="http://schemas.microsoft.com/office/drawing/2014/main" id="{62E07935-FA66-2C4D-8676-5FC6124893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4A785-E3AA-6941-B673-EFC30E9A3A0D}"/>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223771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49B6-C5E7-C345-B867-FFC7BD265E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B167530-BDD7-4249-B155-538FC08DC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3D384D-5754-D940-B638-7713BFE76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5DA55C-6C4E-C644-A0E7-587073678328}"/>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6" name="Footer Placeholder 5">
            <a:extLst>
              <a:ext uri="{FF2B5EF4-FFF2-40B4-BE49-F238E27FC236}">
                <a16:creationId xmlns:a16="http://schemas.microsoft.com/office/drawing/2014/main" id="{6DC247FA-90BB-0E40-A198-BB7702704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2014B-FF06-6C4C-B101-3B3A01E2409D}"/>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162275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53E8-F3BD-A841-AAF6-DE44F8FC6F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C028E29-3C5B-DE49-A603-C0C1A3D54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F977DC-279D-D944-A78E-517BC9693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1B309D-EBEF-4642-AAB6-C852B2402B36}"/>
              </a:ext>
            </a:extLst>
          </p:cNvPr>
          <p:cNvSpPr>
            <a:spLocks noGrp="1"/>
          </p:cNvSpPr>
          <p:nvPr>
            <p:ph type="dt" sz="half" idx="10"/>
          </p:nvPr>
        </p:nvSpPr>
        <p:spPr/>
        <p:txBody>
          <a:bodyPr/>
          <a:lstStyle/>
          <a:p>
            <a:fld id="{410CC233-9630-5A46-BAD1-B9FD8373AA28}" type="datetimeFigureOut">
              <a:rPr lang="en-US" smtClean="0"/>
              <a:t>2/24/22</a:t>
            </a:fld>
            <a:endParaRPr lang="en-US"/>
          </a:p>
        </p:txBody>
      </p:sp>
      <p:sp>
        <p:nvSpPr>
          <p:cNvPr id="6" name="Footer Placeholder 5">
            <a:extLst>
              <a:ext uri="{FF2B5EF4-FFF2-40B4-BE49-F238E27FC236}">
                <a16:creationId xmlns:a16="http://schemas.microsoft.com/office/drawing/2014/main" id="{FA65BC5D-F784-0342-8740-9DEC5225E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A7C63-817C-534C-8DAD-D589890D389A}"/>
              </a:ext>
            </a:extLst>
          </p:cNvPr>
          <p:cNvSpPr>
            <a:spLocks noGrp="1"/>
          </p:cNvSpPr>
          <p:nvPr>
            <p:ph type="sldNum" sz="quarter" idx="12"/>
          </p:nvPr>
        </p:nvSpPr>
        <p:spPr/>
        <p:txBody>
          <a:bodyPr/>
          <a:lstStyle/>
          <a:p>
            <a:fld id="{601012BD-3BB0-2D4A-9134-765CCB4A706B}" type="slidenum">
              <a:rPr lang="en-US" smtClean="0"/>
              <a:t>‹#›</a:t>
            </a:fld>
            <a:endParaRPr lang="en-US"/>
          </a:p>
        </p:txBody>
      </p:sp>
    </p:spTree>
    <p:extLst>
      <p:ext uri="{BB962C8B-B14F-4D97-AF65-F5344CB8AC3E}">
        <p14:creationId xmlns:p14="http://schemas.microsoft.com/office/powerpoint/2010/main" val="267123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21C1A-AD9A-C846-8CBF-2BFA85141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B10582-0FF4-9E45-882F-AD2D25F00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818E84-2E0E-9847-8307-EC1AE3418C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CC233-9630-5A46-BAD1-B9FD8373AA28}" type="datetimeFigureOut">
              <a:rPr lang="en-US" smtClean="0"/>
              <a:t>2/24/22</a:t>
            </a:fld>
            <a:endParaRPr lang="en-US"/>
          </a:p>
        </p:txBody>
      </p:sp>
      <p:sp>
        <p:nvSpPr>
          <p:cNvPr id="5" name="Footer Placeholder 4">
            <a:extLst>
              <a:ext uri="{FF2B5EF4-FFF2-40B4-BE49-F238E27FC236}">
                <a16:creationId xmlns:a16="http://schemas.microsoft.com/office/drawing/2014/main" id="{8B6DCBE7-585C-A749-9970-A49156E4A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ABAA6C-0FAC-7245-97CB-D7495CC43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012BD-3BB0-2D4A-9134-765CCB4A706B}" type="slidenum">
              <a:rPr lang="en-US" smtClean="0"/>
              <a:t>‹#›</a:t>
            </a:fld>
            <a:endParaRPr lang="en-US"/>
          </a:p>
        </p:txBody>
      </p:sp>
    </p:spTree>
    <p:extLst>
      <p:ext uri="{BB962C8B-B14F-4D97-AF65-F5344CB8AC3E}">
        <p14:creationId xmlns:p14="http://schemas.microsoft.com/office/powerpoint/2010/main" val="1001411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sv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3"/>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4"/>
          <a:stretch>
            <a:fillRect/>
          </a:stretch>
        </p:blipFill>
        <p:spPr>
          <a:xfrm>
            <a:off x="9593689" y="4264051"/>
            <a:ext cx="2601692" cy="2601692"/>
          </a:xfrm>
          <a:prstGeom prst="rect">
            <a:avLst/>
          </a:prstGeom>
        </p:spPr>
      </p:pic>
      <p:sp>
        <p:nvSpPr>
          <p:cNvPr id="4" name="Rectangle 3">
            <a:extLst>
              <a:ext uri="{FF2B5EF4-FFF2-40B4-BE49-F238E27FC236}">
                <a16:creationId xmlns:a16="http://schemas.microsoft.com/office/drawing/2014/main" id="{3704359F-C2CF-E743-962E-82D72FC9285A}"/>
              </a:ext>
            </a:extLst>
          </p:cNvPr>
          <p:cNvSpPr/>
          <p:nvPr/>
        </p:nvSpPr>
        <p:spPr>
          <a:xfrm>
            <a:off x="2729405" y="1862772"/>
            <a:ext cx="6733190" cy="584775"/>
          </a:xfrm>
          <a:prstGeom prst="rect">
            <a:avLst/>
          </a:prstGeom>
        </p:spPr>
        <p:txBody>
          <a:bodyPr wrap="none">
            <a:spAutoFit/>
          </a:bodyPr>
          <a:lstStyle/>
          <a:p>
            <a:r>
              <a:rPr lang="en-GB" sz="3200" b="1" i="0" u="none" strike="noStrike" dirty="0">
                <a:solidFill>
                  <a:srgbClr val="000000"/>
                </a:solidFill>
                <a:effectLst/>
                <a:latin typeface="Calibri" panose="020F0502020204030204" pitchFamily="34" charset="0"/>
              </a:rPr>
              <a:t>Student Wellbeing and Success at OUC</a:t>
            </a:r>
            <a:endParaRPr lang="en-US" sz="3200" dirty="0"/>
          </a:p>
        </p:txBody>
      </p:sp>
      <p:sp>
        <p:nvSpPr>
          <p:cNvPr id="2" name="TextBox 1">
            <a:extLst>
              <a:ext uri="{FF2B5EF4-FFF2-40B4-BE49-F238E27FC236}">
                <a16:creationId xmlns:a16="http://schemas.microsoft.com/office/drawing/2014/main" id="{801517E7-CA45-3E44-B336-0388816A9CF4}"/>
              </a:ext>
            </a:extLst>
          </p:cNvPr>
          <p:cNvSpPr txBox="1"/>
          <p:nvPr/>
        </p:nvSpPr>
        <p:spPr>
          <a:xfrm>
            <a:off x="3518452" y="2656128"/>
            <a:ext cx="5155096" cy="1754326"/>
          </a:xfrm>
          <a:prstGeom prst="rect">
            <a:avLst/>
          </a:prstGeom>
          <a:noFill/>
        </p:spPr>
        <p:txBody>
          <a:bodyPr wrap="square" rtlCol="0">
            <a:spAutoFit/>
          </a:bodyPr>
          <a:lstStyle/>
          <a:p>
            <a:pPr algn="ctr"/>
            <a:r>
              <a:rPr lang="en-GB" i="1" dirty="0" err="1"/>
              <a:t>Rafid</a:t>
            </a:r>
            <a:r>
              <a:rPr lang="en-GB" i="1" dirty="0"/>
              <a:t> </a:t>
            </a:r>
            <a:r>
              <a:rPr lang="en-GB" i="1" dirty="0" err="1"/>
              <a:t>Alkhaddar</a:t>
            </a:r>
            <a:endParaRPr lang="en-GB" i="1" dirty="0"/>
          </a:p>
          <a:p>
            <a:pPr algn="ctr"/>
            <a:r>
              <a:rPr lang="en-GB" i="1" dirty="0"/>
              <a:t>Dean of Academic Affairs</a:t>
            </a:r>
          </a:p>
          <a:p>
            <a:pPr algn="ctr"/>
            <a:endParaRPr lang="en-GB" i="1" dirty="0"/>
          </a:p>
          <a:p>
            <a:pPr algn="ctr"/>
            <a:r>
              <a:rPr lang="en-GB" i="1" dirty="0" err="1"/>
              <a:t>Binoy</a:t>
            </a:r>
            <a:r>
              <a:rPr lang="en-GB" i="1" dirty="0"/>
              <a:t> </a:t>
            </a:r>
            <a:r>
              <a:rPr lang="en-GB" i="1" dirty="0" err="1"/>
              <a:t>Sobnack</a:t>
            </a:r>
            <a:endParaRPr lang="en-GB" i="1" dirty="0"/>
          </a:p>
          <a:p>
            <a:pPr algn="ctr"/>
            <a:r>
              <a:rPr lang="en-GB" i="1" dirty="0"/>
              <a:t>Associate Dean </a:t>
            </a:r>
            <a:r>
              <a:rPr lang="en-GB" i="1"/>
              <a:t>for Student </a:t>
            </a:r>
            <a:r>
              <a:rPr lang="en-GB" i="1" dirty="0"/>
              <a:t>Wellbeing and Success</a:t>
            </a:r>
          </a:p>
          <a:p>
            <a:pPr algn="ctr"/>
            <a:endParaRPr lang="en-GB" b="1" dirty="0"/>
          </a:p>
        </p:txBody>
      </p:sp>
    </p:spTree>
    <p:extLst>
      <p:ext uri="{BB962C8B-B14F-4D97-AF65-F5344CB8AC3E}">
        <p14:creationId xmlns:p14="http://schemas.microsoft.com/office/powerpoint/2010/main" val="68318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TextBox 1">
            <a:extLst>
              <a:ext uri="{FF2B5EF4-FFF2-40B4-BE49-F238E27FC236}">
                <a16:creationId xmlns:a16="http://schemas.microsoft.com/office/drawing/2014/main" id="{26BCF46E-582F-BE42-ADC8-7BF4A960881C}"/>
              </a:ext>
            </a:extLst>
          </p:cNvPr>
          <p:cNvSpPr txBox="1"/>
          <p:nvPr/>
        </p:nvSpPr>
        <p:spPr>
          <a:xfrm>
            <a:off x="316214" y="269645"/>
            <a:ext cx="10914113" cy="5201424"/>
          </a:xfrm>
          <a:prstGeom prst="rect">
            <a:avLst/>
          </a:prstGeom>
          <a:noFill/>
        </p:spPr>
        <p:txBody>
          <a:bodyPr wrap="square" rtlCol="0">
            <a:spAutoFit/>
          </a:bodyPr>
          <a:lstStyle/>
          <a:p>
            <a:r>
              <a:rPr lang="en-US" sz="3200" dirty="0"/>
              <a:t>Student Success: </a:t>
            </a:r>
            <a:r>
              <a:rPr lang="en-US" sz="2800" b="1" dirty="0"/>
              <a:t>Six success factors</a:t>
            </a:r>
          </a:p>
          <a:p>
            <a:pPr marL="114300" lvl="1"/>
            <a:endParaRPr lang="en-US" dirty="0"/>
          </a:p>
          <a:p>
            <a:pPr lvl="1" indent="-342900">
              <a:buFont typeface="Arial" panose="020B0604020202020204" pitchFamily="34" charset="0"/>
              <a:buChar char="•"/>
            </a:pPr>
            <a:r>
              <a:rPr lang="en-GB" sz="2200" b="1" dirty="0"/>
              <a:t>Directed </a:t>
            </a:r>
            <a:r>
              <a:rPr lang="en-GB" sz="2200" dirty="0"/>
              <a:t>Students have a goal and know how to achieve it </a:t>
            </a:r>
          </a:p>
          <a:p>
            <a:pPr indent="-342900">
              <a:buFont typeface="+mj-lt"/>
              <a:buAutoNum type="arabicPeriod"/>
            </a:pPr>
            <a:endParaRPr lang="en-GB" sz="2200" dirty="0"/>
          </a:p>
          <a:p>
            <a:pPr lvl="1" indent="-342900">
              <a:buFont typeface="Arial" panose="020B0604020202020204" pitchFamily="34" charset="0"/>
              <a:buChar char="•"/>
            </a:pPr>
            <a:r>
              <a:rPr lang="en-GB" sz="2200" b="1" dirty="0"/>
              <a:t>Focused </a:t>
            </a:r>
            <a:r>
              <a:rPr lang="en-GB" sz="2200" dirty="0"/>
              <a:t>Students stay on track—keeping their eyes on the prize </a:t>
            </a:r>
          </a:p>
          <a:p>
            <a:pPr indent="-342900">
              <a:buFont typeface="+mj-lt"/>
              <a:buAutoNum type="arabicPeriod"/>
            </a:pPr>
            <a:endParaRPr lang="en-GB" sz="2200" dirty="0"/>
          </a:p>
          <a:p>
            <a:pPr lvl="1" indent="-342900">
              <a:buFont typeface="Arial" panose="020B0604020202020204" pitchFamily="34" charset="0"/>
              <a:buChar char="•"/>
            </a:pPr>
            <a:r>
              <a:rPr lang="en-GB" sz="2200" b="1" dirty="0"/>
              <a:t>Nurtured </a:t>
            </a:r>
            <a:r>
              <a:rPr lang="en-GB" sz="2200" dirty="0"/>
              <a:t>Students feel somebody wants, and helps, them to succeed </a:t>
            </a:r>
          </a:p>
          <a:p>
            <a:pPr indent="-342900">
              <a:buFont typeface="+mj-lt"/>
              <a:buAutoNum type="arabicPeriod"/>
            </a:pPr>
            <a:endParaRPr lang="en-GB" sz="2200" dirty="0"/>
          </a:p>
          <a:p>
            <a:pPr lvl="1" indent="-342900">
              <a:buFont typeface="Arial" panose="020B0604020202020204" pitchFamily="34" charset="0"/>
              <a:buChar char="•"/>
            </a:pPr>
            <a:r>
              <a:rPr lang="en-GB" sz="2200" b="1" dirty="0"/>
              <a:t>Engaged </a:t>
            </a:r>
            <a:r>
              <a:rPr lang="en-GB" sz="2200" dirty="0"/>
              <a:t>Students actively participate in class and in extracurricular activities </a:t>
            </a:r>
          </a:p>
          <a:p>
            <a:pPr indent="-342900">
              <a:buFont typeface="+mj-lt"/>
              <a:buAutoNum type="arabicPeriod"/>
            </a:pPr>
            <a:endParaRPr lang="en-GB" sz="2200" dirty="0"/>
          </a:p>
          <a:p>
            <a:pPr lvl="1" indent="-342900">
              <a:buFont typeface="Arial" panose="020B0604020202020204" pitchFamily="34" charset="0"/>
              <a:buChar char="•"/>
            </a:pPr>
            <a:r>
              <a:rPr lang="en-GB" sz="2200" b="1" dirty="0"/>
              <a:t>Connected </a:t>
            </a:r>
            <a:r>
              <a:rPr lang="en-GB" sz="2200" dirty="0"/>
              <a:t>Students feel like they are part of the university community </a:t>
            </a:r>
          </a:p>
          <a:p>
            <a:pPr indent="-342900">
              <a:buFont typeface="+mj-lt"/>
              <a:buAutoNum type="arabicPeriod"/>
            </a:pPr>
            <a:endParaRPr lang="en-GB" sz="2200" dirty="0"/>
          </a:p>
          <a:p>
            <a:pPr lvl="1" indent="-342900">
              <a:buFont typeface="Arial" panose="020B0604020202020204" pitchFamily="34" charset="0"/>
              <a:buChar char="•"/>
            </a:pPr>
            <a:r>
              <a:rPr lang="en-GB" sz="2200" b="1" dirty="0"/>
              <a:t>Valued </a:t>
            </a:r>
            <a:r>
              <a:rPr lang="en-GB" sz="2200" dirty="0"/>
              <a:t>Students’ skills, talents, abilities and experiences are recognised; they have opportunities to contribute and feel their contributions are appreciated </a:t>
            </a:r>
          </a:p>
          <a:p>
            <a:pPr marL="342900" indent="-342900">
              <a:buFont typeface="+mj-lt"/>
              <a:buAutoNum type="arabicPeriod"/>
            </a:pPr>
            <a:endParaRPr lang="en-US" dirty="0"/>
          </a:p>
        </p:txBody>
      </p:sp>
    </p:spTree>
    <p:extLst>
      <p:ext uri="{BB962C8B-B14F-4D97-AF65-F5344CB8AC3E}">
        <p14:creationId xmlns:p14="http://schemas.microsoft.com/office/powerpoint/2010/main" val="190227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TextBox 1">
            <a:extLst>
              <a:ext uri="{FF2B5EF4-FFF2-40B4-BE49-F238E27FC236}">
                <a16:creationId xmlns:a16="http://schemas.microsoft.com/office/drawing/2014/main" id="{AA590E30-395D-9B47-BBD6-DA87EAF60086}"/>
              </a:ext>
            </a:extLst>
          </p:cNvPr>
          <p:cNvSpPr txBox="1"/>
          <p:nvPr/>
        </p:nvSpPr>
        <p:spPr>
          <a:xfrm>
            <a:off x="705678" y="407504"/>
            <a:ext cx="9988826" cy="800219"/>
          </a:xfrm>
          <a:prstGeom prst="rect">
            <a:avLst/>
          </a:prstGeom>
          <a:noFill/>
        </p:spPr>
        <p:txBody>
          <a:bodyPr wrap="square" rtlCol="0">
            <a:spAutoFit/>
          </a:bodyPr>
          <a:lstStyle/>
          <a:p>
            <a:r>
              <a:rPr lang="en-US" sz="2800" b="1" dirty="0"/>
              <a:t>10 Ways in which we help can support Student Success</a:t>
            </a:r>
          </a:p>
          <a:p>
            <a:endParaRPr lang="en-US" dirty="0"/>
          </a:p>
        </p:txBody>
      </p:sp>
      <p:sp>
        <p:nvSpPr>
          <p:cNvPr id="3" name="TextBox 2">
            <a:extLst>
              <a:ext uri="{FF2B5EF4-FFF2-40B4-BE49-F238E27FC236}">
                <a16:creationId xmlns:a16="http://schemas.microsoft.com/office/drawing/2014/main" id="{94627357-1739-3344-837E-7D6129F88F48}"/>
              </a:ext>
            </a:extLst>
          </p:cNvPr>
          <p:cNvSpPr txBox="1"/>
          <p:nvPr/>
        </p:nvSpPr>
        <p:spPr>
          <a:xfrm>
            <a:off x="1474206" y="1354044"/>
            <a:ext cx="2167760" cy="461665"/>
          </a:xfrm>
          <a:prstGeom prst="rect">
            <a:avLst/>
          </a:prstGeom>
          <a:noFill/>
        </p:spPr>
        <p:txBody>
          <a:bodyPr wrap="square" rtlCol="0">
            <a:spAutoFit/>
          </a:bodyPr>
          <a:lstStyle/>
          <a:p>
            <a:r>
              <a:rPr lang="en-US" sz="2400" dirty="0"/>
              <a:t>What we see…</a:t>
            </a:r>
            <a:r>
              <a:rPr lang="en-US" dirty="0"/>
              <a:t>                            </a:t>
            </a:r>
          </a:p>
        </p:txBody>
      </p:sp>
      <p:grpSp>
        <p:nvGrpSpPr>
          <p:cNvPr id="14" name="Group 13">
            <a:extLst>
              <a:ext uri="{FF2B5EF4-FFF2-40B4-BE49-F238E27FC236}">
                <a16:creationId xmlns:a16="http://schemas.microsoft.com/office/drawing/2014/main" id="{3EA84DFC-BD1A-B741-B16B-10291944DD1C}"/>
              </a:ext>
            </a:extLst>
          </p:cNvPr>
          <p:cNvGrpSpPr/>
          <p:nvPr/>
        </p:nvGrpSpPr>
        <p:grpSpPr>
          <a:xfrm>
            <a:off x="1103243" y="2395330"/>
            <a:ext cx="2657061" cy="1113183"/>
            <a:chOff x="1103243" y="2395330"/>
            <a:chExt cx="2657061" cy="1113183"/>
          </a:xfrm>
        </p:grpSpPr>
        <p:sp>
          <p:nvSpPr>
            <p:cNvPr id="5" name="Rounded Rectangle 4">
              <a:extLst>
                <a:ext uri="{FF2B5EF4-FFF2-40B4-BE49-F238E27FC236}">
                  <a16:creationId xmlns:a16="http://schemas.microsoft.com/office/drawing/2014/main" id="{E1DCE623-2617-B948-AE8E-888C9919FD51}"/>
                </a:ext>
              </a:extLst>
            </p:cNvPr>
            <p:cNvSpPr/>
            <p:nvPr/>
          </p:nvSpPr>
          <p:spPr>
            <a:xfrm>
              <a:off x="1103243" y="2395330"/>
              <a:ext cx="1063487" cy="1113183"/>
            </a:xfrm>
            <a:prstGeom prst="round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a:extLst>
                <a:ext uri="{FF2B5EF4-FFF2-40B4-BE49-F238E27FC236}">
                  <a16:creationId xmlns:a16="http://schemas.microsoft.com/office/drawing/2014/main" id="{8CE0B7D7-8AEF-7049-9AEA-912D23046AC9}"/>
                </a:ext>
              </a:extLst>
            </p:cNvPr>
            <p:cNvSpPr/>
            <p:nvPr/>
          </p:nvSpPr>
          <p:spPr>
            <a:xfrm>
              <a:off x="2696817" y="2395330"/>
              <a:ext cx="1063487" cy="1113183"/>
            </a:xfrm>
            <a:prstGeom prst="round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7B5EF5-CB2C-EC4C-9ADC-0841A00B3C1F}"/>
                </a:ext>
              </a:extLst>
            </p:cNvPr>
            <p:cNvSpPr txBox="1"/>
            <p:nvPr/>
          </p:nvSpPr>
          <p:spPr>
            <a:xfrm>
              <a:off x="1165029" y="2792626"/>
              <a:ext cx="1158042" cy="369332"/>
            </a:xfrm>
            <a:prstGeom prst="rect">
              <a:avLst/>
            </a:prstGeom>
            <a:noFill/>
          </p:spPr>
          <p:txBody>
            <a:bodyPr wrap="square" rtlCol="0">
              <a:spAutoFit/>
            </a:bodyPr>
            <a:lstStyle/>
            <a:p>
              <a:r>
                <a:rPr lang="en-US" dirty="0"/>
                <a:t>Lectures</a:t>
              </a:r>
            </a:p>
          </p:txBody>
        </p:sp>
        <p:sp>
          <p:nvSpPr>
            <p:cNvPr id="13" name="TextBox 12">
              <a:extLst>
                <a:ext uri="{FF2B5EF4-FFF2-40B4-BE49-F238E27FC236}">
                  <a16:creationId xmlns:a16="http://schemas.microsoft.com/office/drawing/2014/main" id="{7C299B94-B913-0348-988C-31207817BF6E}"/>
                </a:ext>
              </a:extLst>
            </p:cNvPr>
            <p:cNvSpPr txBox="1"/>
            <p:nvPr/>
          </p:nvSpPr>
          <p:spPr>
            <a:xfrm>
              <a:off x="2762183" y="2654126"/>
              <a:ext cx="949362" cy="646331"/>
            </a:xfrm>
            <a:prstGeom prst="rect">
              <a:avLst/>
            </a:prstGeom>
            <a:noFill/>
          </p:spPr>
          <p:txBody>
            <a:bodyPr wrap="none" rtlCol="0">
              <a:spAutoFit/>
            </a:bodyPr>
            <a:lstStyle/>
            <a:p>
              <a:pPr algn="ctr"/>
              <a:r>
                <a:rPr lang="en-US" dirty="0"/>
                <a:t>Student</a:t>
              </a:r>
            </a:p>
            <a:p>
              <a:r>
                <a:rPr lang="en-US" dirty="0"/>
                <a:t>Services</a:t>
              </a:r>
            </a:p>
          </p:txBody>
        </p:sp>
      </p:grpSp>
      <p:sp>
        <p:nvSpPr>
          <p:cNvPr id="15" name="TextBox 14">
            <a:extLst>
              <a:ext uri="{FF2B5EF4-FFF2-40B4-BE49-F238E27FC236}">
                <a16:creationId xmlns:a16="http://schemas.microsoft.com/office/drawing/2014/main" id="{B08E276E-8183-EA42-8B8F-D7DA7FED156B}"/>
              </a:ext>
            </a:extLst>
          </p:cNvPr>
          <p:cNvSpPr txBox="1"/>
          <p:nvPr/>
        </p:nvSpPr>
        <p:spPr>
          <a:xfrm>
            <a:off x="5041318" y="1172782"/>
            <a:ext cx="5214552" cy="830997"/>
          </a:xfrm>
          <a:prstGeom prst="rect">
            <a:avLst/>
          </a:prstGeom>
          <a:noFill/>
        </p:spPr>
        <p:txBody>
          <a:bodyPr wrap="square" rtlCol="0">
            <a:spAutoFit/>
          </a:bodyPr>
          <a:lstStyle/>
          <a:p>
            <a:r>
              <a:rPr lang="en-US" sz="2400" dirty="0"/>
              <a:t>What the student experiences… advice and support from various sources</a:t>
            </a:r>
          </a:p>
        </p:txBody>
      </p:sp>
      <p:grpSp>
        <p:nvGrpSpPr>
          <p:cNvPr id="19" name="Group 18">
            <a:extLst>
              <a:ext uri="{FF2B5EF4-FFF2-40B4-BE49-F238E27FC236}">
                <a16:creationId xmlns:a16="http://schemas.microsoft.com/office/drawing/2014/main" id="{2538BD8D-722C-5149-974C-D9BABA8FCCD4}"/>
              </a:ext>
            </a:extLst>
          </p:cNvPr>
          <p:cNvGrpSpPr/>
          <p:nvPr/>
        </p:nvGrpSpPr>
        <p:grpSpPr>
          <a:xfrm>
            <a:off x="6992771" y="3410499"/>
            <a:ext cx="923138" cy="914400"/>
            <a:chOff x="7908324" y="3300457"/>
            <a:chExt cx="923138" cy="914400"/>
          </a:xfrm>
        </p:grpSpPr>
        <p:sp>
          <p:nvSpPr>
            <p:cNvPr id="17" name="Oval 16">
              <a:extLst>
                <a:ext uri="{FF2B5EF4-FFF2-40B4-BE49-F238E27FC236}">
                  <a16:creationId xmlns:a16="http://schemas.microsoft.com/office/drawing/2014/main" id="{41687265-4D51-0C4A-862A-D0E02CDBDD14}"/>
                </a:ext>
              </a:extLst>
            </p:cNvPr>
            <p:cNvSpPr/>
            <p:nvPr/>
          </p:nvSpPr>
          <p:spPr>
            <a:xfrm>
              <a:off x="7908324" y="3300457"/>
              <a:ext cx="914400" cy="914400"/>
            </a:xfrm>
            <a:prstGeom prst="ellipse">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B795B6D-0695-7F41-84F5-D2A581CD21C1}"/>
                </a:ext>
              </a:extLst>
            </p:cNvPr>
            <p:cNvSpPr txBox="1"/>
            <p:nvPr/>
          </p:nvSpPr>
          <p:spPr>
            <a:xfrm>
              <a:off x="7908324" y="3572991"/>
              <a:ext cx="923138" cy="369332"/>
            </a:xfrm>
            <a:prstGeom prst="rect">
              <a:avLst/>
            </a:prstGeom>
            <a:noFill/>
          </p:spPr>
          <p:txBody>
            <a:bodyPr wrap="none" rtlCol="0">
              <a:spAutoFit/>
            </a:bodyPr>
            <a:lstStyle/>
            <a:p>
              <a:r>
                <a:rPr lang="en-US" dirty="0"/>
                <a:t>Student</a:t>
              </a:r>
            </a:p>
          </p:txBody>
        </p:sp>
      </p:grpSp>
      <p:grpSp>
        <p:nvGrpSpPr>
          <p:cNvPr id="7" name="Group 6">
            <a:extLst>
              <a:ext uri="{FF2B5EF4-FFF2-40B4-BE49-F238E27FC236}">
                <a16:creationId xmlns:a16="http://schemas.microsoft.com/office/drawing/2014/main" id="{6034F03A-3DAF-8A4A-9226-A2AD279496DF}"/>
              </a:ext>
            </a:extLst>
          </p:cNvPr>
          <p:cNvGrpSpPr/>
          <p:nvPr/>
        </p:nvGrpSpPr>
        <p:grpSpPr>
          <a:xfrm>
            <a:off x="6931797" y="2031963"/>
            <a:ext cx="943272" cy="1311134"/>
            <a:chOff x="6931797" y="2031963"/>
            <a:chExt cx="943272" cy="1311134"/>
          </a:xfrm>
        </p:grpSpPr>
        <p:grpSp>
          <p:nvGrpSpPr>
            <p:cNvPr id="33" name="Group 32">
              <a:extLst>
                <a:ext uri="{FF2B5EF4-FFF2-40B4-BE49-F238E27FC236}">
                  <a16:creationId xmlns:a16="http://schemas.microsoft.com/office/drawing/2014/main" id="{4101770C-F39F-C442-B902-F53F44594B8D}"/>
                </a:ext>
              </a:extLst>
            </p:cNvPr>
            <p:cNvGrpSpPr/>
            <p:nvPr/>
          </p:nvGrpSpPr>
          <p:grpSpPr>
            <a:xfrm>
              <a:off x="6931797" y="2031963"/>
              <a:ext cx="943272" cy="932161"/>
              <a:chOff x="7856405" y="1805474"/>
              <a:chExt cx="943272" cy="932161"/>
            </a:xfrm>
          </p:grpSpPr>
          <p:sp>
            <p:nvSpPr>
              <p:cNvPr id="21" name="Rounded Rectangle 20">
                <a:extLst>
                  <a:ext uri="{FF2B5EF4-FFF2-40B4-BE49-F238E27FC236}">
                    <a16:creationId xmlns:a16="http://schemas.microsoft.com/office/drawing/2014/main" id="{E14A05B7-CB2F-E145-97A0-441ADD9FC073}"/>
                  </a:ext>
                </a:extLst>
              </p:cNvPr>
              <p:cNvSpPr/>
              <p:nvPr/>
            </p:nvSpPr>
            <p:spPr>
              <a:xfrm>
                <a:off x="7858450" y="1805474"/>
                <a:ext cx="914400" cy="914400"/>
              </a:xfrm>
              <a:prstGeom prst="round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25C2679-A2E5-7742-B272-BF748D2CB52E}"/>
                  </a:ext>
                </a:extLst>
              </p:cNvPr>
              <p:cNvSpPr txBox="1"/>
              <p:nvPr/>
            </p:nvSpPr>
            <p:spPr>
              <a:xfrm>
                <a:off x="7856405" y="1906638"/>
                <a:ext cx="943272" cy="830997"/>
              </a:xfrm>
              <a:prstGeom prst="rect">
                <a:avLst/>
              </a:prstGeom>
              <a:noFill/>
            </p:spPr>
            <p:txBody>
              <a:bodyPr wrap="none" rtlCol="0">
                <a:spAutoFit/>
              </a:bodyPr>
              <a:lstStyle/>
              <a:p>
                <a:pPr algn="ctr"/>
                <a:r>
                  <a:rPr lang="en-US" sz="1200" dirty="0"/>
                  <a:t>My tutor </a:t>
                </a:r>
              </a:p>
              <a:p>
                <a:pPr algn="ctr"/>
                <a:r>
                  <a:rPr lang="en-US" sz="1200" dirty="0"/>
                  <a:t>who is</a:t>
                </a:r>
              </a:p>
              <a:p>
                <a:pPr algn="ctr"/>
                <a:r>
                  <a:rPr lang="en-US" sz="1200" dirty="0"/>
                  <a:t>patient with</a:t>
                </a:r>
              </a:p>
              <a:p>
                <a:pPr algn="ctr"/>
                <a:r>
                  <a:rPr lang="en-US" sz="1200" dirty="0"/>
                  <a:t>me</a:t>
                </a:r>
              </a:p>
            </p:txBody>
          </p:sp>
        </p:grpSp>
        <p:cxnSp>
          <p:nvCxnSpPr>
            <p:cNvPr id="38" name="Straight Arrow Connector 37">
              <a:extLst>
                <a:ext uri="{FF2B5EF4-FFF2-40B4-BE49-F238E27FC236}">
                  <a16:creationId xmlns:a16="http://schemas.microsoft.com/office/drawing/2014/main" id="{BCD1C157-6AA4-0448-9749-D3EB0E922C3D}"/>
                </a:ext>
              </a:extLst>
            </p:cNvPr>
            <p:cNvCxnSpPr>
              <a:cxnSpLocks/>
            </p:cNvCxnSpPr>
            <p:nvPr/>
          </p:nvCxnSpPr>
          <p:spPr>
            <a:xfrm flipV="1">
              <a:off x="7417947" y="2977291"/>
              <a:ext cx="0" cy="365806"/>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D25319F-D1A4-324F-BAEA-EB7154176CE9}"/>
              </a:ext>
            </a:extLst>
          </p:cNvPr>
          <p:cNvGrpSpPr/>
          <p:nvPr/>
        </p:nvGrpSpPr>
        <p:grpSpPr>
          <a:xfrm>
            <a:off x="7950350" y="3365959"/>
            <a:ext cx="1623108" cy="914400"/>
            <a:chOff x="7950350" y="3365959"/>
            <a:chExt cx="1623108" cy="914400"/>
          </a:xfrm>
        </p:grpSpPr>
        <p:grpSp>
          <p:nvGrpSpPr>
            <p:cNvPr id="36" name="Group 35">
              <a:extLst>
                <a:ext uri="{FF2B5EF4-FFF2-40B4-BE49-F238E27FC236}">
                  <a16:creationId xmlns:a16="http://schemas.microsoft.com/office/drawing/2014/main" id="{024CA56E-EBF3-5F43-8129-E2FFA415E133}"/>
                </a:ext>
              </a:extLst>
            </p:cNvPr>
            <p:cNvGrpSpPr/>
            <p:nvPr/>
          </p:nvGrpSpPr>
          <p:grpSpPr>
            <a:xfrm>
              <a:off x="8534391" y="3365959"/>
              <a:ext cx="1039067" cy="914400"/>
              <a:chOff x="9745008" y="3757657"/>
              <a:chExt cx="1039067" cy="914400"/>
            </a:xfrm>
          </p:grpSpPr>
          <p:sp>
            <p:nvSpPr>
              <p:cNvPr id="24" name="Rounded Rectangle 23">
                <a:extLst>
                  <a:ext uri="{FF2B5EF4-FFF2-40B4-BE49-F238E27FC236}">
                    <a16:creationId xmlns:a16="http://schemas.microsoft.com/office/drawing/2014/main" id="{AEBAFC6E-B8FE-B74A-B132-C0C3BED89F11}"/>
                  </a:ext>
                </a:extLst>
              </p:cNvPr>
              <p:cNvSpPr/>
              <p:nvPr/>
            </p:nvSpPr>
            <p:spPr>
              <a:xfrm>
                <a:off x="9780104" y="3757657"/>
                <a:ext cx="914400" cy="914400"/>
              </a:xfrm>
              <a:prstGeom prst="round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CBCD4-4FF5-AE44-8744-68AB01259BAF}"/>
                  </a:ext>
                </a:extLst>
              </p:cNvPr>
              <p:cNvSpPr txBox="1"/>
              <p:nvPr/>
            </p:nvSpPr>
            <p:spPr>
              <a:xfrm>
                <a:off x="9745008" y="3892895"/>
                <a:ext cx="1039067" cy="646331"/>
              </a:xfrm>
              <a:prstGeom prst="rect">
                <a:avLst/>
              </a:prstGeom>
              <a:noFill/>
            </p:spPr>
            <p:txBody>
              <a:bodyPr wrap="none" rtlCol="0">
                <a:spAutoFit/>
              </a:bodyPr>
              <a:lstStyle/>
              <a:p>
                <a:r>
                  <a:rPr lang="en-US" sz="1200" dirty="0"/>
                  <a:t>The nice lady </a:t>
                </a:r>
              </a:p>
              <a:p>
                <a:r>
                  <a:rPr lang="en-US" sz="1200" dirty="0"/>
                  <a:t>in the admin </a:t>
                </a:r>
              </a:p>
              <a:p>
                <a:pPr algn="ctr"/>
                <a:r>
                  <a:rPr lang="en-US" sz="1200" dirty="0"/>
                  <a:t>office</a:t>
                </a:r>
              </a:p>
            </p:txBody>
          </p:sp>
        </p:grpSp>
        <p:cxnSp>
          <p:nvCxnSpPr>
            <p:cNvPr id="44" name="Straight Arrow Connector 43">
              <a:extLst>
                <a:ext uri="{FF2B5EF4-FFF2-40B4-BE49-F238E27FC236}">
                  <a16:creationId xmlns:a16="http://schemas.microsoft.com/office/drawing/2014/main" id="{5946ADE1-7705-E240-88FD-FB403AFD22E5}"/>
                </a:ext>
              </a:extLst>
            </p:cNvPr>
            <p:cNvCxnSpPr>
              <a:cxnSpLocks/>
            </p:cNvCxnSpPr>
            <p:nvPr/>
          </p:nvCxnSpPr>
          <p:spPr>
            <a:xfrm>
              <a:off x="7950350" y="3841766"/>
              <a:ext cx="559469"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7401C3A-347D-A148-A898-621E172D648A}"/>
              </a:ext>
            </a:extLst>
          </p:cNvPr>
          <p:cNvGrpSpPr/>
          <p:nvPr/>
        </p:nvGrpSpPr>
        <p:grpSpPr>
          <a:xfrm>
            <a:off x="7731347" y="4301031"/>
            <a:ext cx="1247233" cy="1565302"/>
            <a:chOff x="7731347" y="4301031"/>
            <a:chExt cx="1247233" cy="1565302"/>
          </a:xfrm>
        </p:grpSpPr>
        <p:sp>
          <p:nvSpPr>
            <p:cNvPr id="29" name="TextBox 28">
              <a:extLst>
                <a:ext uri="{FF2B5EF4-FFF2-40B4-BE49-F238E27FC236}">
                  <a16:creationId xmlns:a16="http://schemas.microsoft.com/office/drawing/2014/main" id="{78DD366F-DD38-D143-B13F-F04ED9EB7A94}"/>
                </a:ext>
              </a:extLst>
            </p:cNvPr>
            <p:cNvSpPr txBox="1"/>
            <p:nvPr/>
          </p:nvSpPr>
          <p:spPr>
            <a:xfrm>
              <a:off x="7950350" y="4985092"/>
              <a:ext cx="1028230" cy="830997"/>
            </a:xfrm>
            <a:prstGeom prst="rect">
              <a:avLst/>
            </a:prstGeom>
            <a:noFill/>
          </p:spPr>
          <p:txBody>
            <a:bodyPr wrap="none" rtlCol="0">
              <a:spAutoFit/>
            </a:bodyPr>
            <a:lstStyle/>
            <a:p>
              <a:pPr algn="ctr"/>
              <a:r>
                <a:rPr lang="en-US" sz="1200" dirty="0"/>
                <a:t>The man in </a:t>
              </a:r>
            </a:p>
            <a:p>
              <a:pPr algn="ctr"/>
              <a:r>
                <a:rPr lang="en-US" sz="1200" dirty="0"/>
                <a:t>the café who </a:t>
              </a:r>
            </a:p>
            <a:p>
              <a:pPr algn="ctr"/>
              <a:r>
                <a:rPr lang="en-US" sz="1200" dirty="0"/>
                <a:t>asks how I </a:t>
              </a:r>
            </a:p>
            <a:p>
              <a:pPr algn="ctr"/>
              <a:r>
                <a:rPr lang="en-US" sz="1200" dirty="0"/>
                <a:t>am doing</a:t>
              </a:r>
            </a:p>
          </p:txBody>
        </p:sp>
        <p:grpSp>
          <p:nvGrpSpPr>
            <p:cNvPr id="11" name="Group 10">
              <a:extLst>
                <a:ext uri="{FF2B5EF4-FFF2-40B4-BE49-F238E27FC236}">
                  <a16:creationId xmlns:a16="http://schemas.microsoft.com/office/drawing/2014/main" id="{B448237F-8282-154E-99C1-64D7843AF0C7}"/>
                </a:ext>
              </a:extLst>
            </p:cNvPr>
            <p:cNvGrpSpPr/>
            <p:nvPr/>
          </p:nvGrpSpPr>
          <p:grpSpPr>
            <a:xfrm>
              <a:off x="7731347" y="4301031"/>
              <a:ext cx="1170474" cy="1565302"/>
              <a:chOff x="7731347" y="4301031"/>
              <a:chExt cx="1170474" cy="1565302"/>
            </a:xfrm>
          </p:grpSpPr>
          <p:sp>
            <p:nvSpPr>
              <p:cNvPr id="25" name="Rounded Rectangle 24">
                <a:extLst>
                  <a:ext uri="{FF2B5EF4-FFF2-40B4-BE49-F238E27FC236}">
                    <a16:creationId xmlns:a16="http://schemas.microsoft.com/office/drawing/2014/main" id="{8C3D2A91-ABF4-4941-AE09-A3179F47C43A}"/>
                  </a:ext>
                </a:extLst>
              </p:cNvPr>
              <p:cNvSpPr/>
              <p:nvPr/>
            </p:nvSpPr>
            <p:spPr>
              <a:xfrm>
                <a:off x="7987421" y="4951933"/>
                <a:ext cx="914400" cy="914400"/>
              </a:xfrm>
              <a:prstGeom prst="round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8184B57C-3CC4-8B4C-83BD-835A08756136}"/>
                  </a:ext>
                </a:extLst>
              </p:cNvPr>
              <p:cNvCxnSpPr>
                <a:cxnSpLocks/>
              </p:cNvCxnSpPr>
              <p:nvPr/>
            </p:nvCxnSpPr>
            <p:spPr>
              <a:xfrm>
                <a:off x="7731347" y="4301031"/>
                <a:ext cx="401268" cy="600658"/>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9D1BCF00-1BAC-5241-AEB8-1524ACA91CAB}"/>
              </a:ext>
            </a:extLst>
          </p:cNvPr>
          <p:cNvGrpSpPr/>
          <p:nvPr/>
        </p:nvGrpSpPr>
        <p:grpSpPr>
          <a:xfrm>
            <a:off x="6125197" y="4289459"/>
            <a:ext cx="991041" cy="1567616"/>
            <a:chOff x="6125197" y="4289459"/>
            <a:chExt cx="991041" cy="1567616"/>
          </a:xfrm>
        </p:grpSpPr>
        <p:grpSp>
          <p:nvGrpSpPr>
            <p:cNvPr id="35" name="Group 34">
              <a:extLst>
                <a:ext uri="{FF2B5EF4-FFF2-40B4-BE49-F238E27FC236}">
                  <a16:creationId xmlns:a16="http://schemas.microsoft.com/office/drawing/2014/main" id="{C7D42C27-6BB9-B143-AF98-68CADAE461F8}"/>
                </a:ext>
              </a:extLst>
            </p:cNvPr>
            <p:cNvGrpSpPr/>
            <p:nvPr/>
          </p:nvGrpSpPr>
          <p:grpSpPr>
            <a:xfrm>
              <a:off x="6125197" y="4942675"/>
              <a:ext cx="991041" cy="914400"/>
              <a:chOff x="6019713" y="3757657"/>
              <a:chExt cx="991041" cy="914400"/>
            </a:xfrm>
          </p:grpSpPr>
          <p:sp>
            <p:nvSpPr>
              <p:cNvPr id="23" name="Rounded Rectangle 22">
                <a:extLst>
                  <a:ext uri="{FF2B5EF4-FFF2-40B4-BE49-F238E27FC236}">
                    <a16:creationId xmlns:a16="http://schemas.microsoft.com/office/drawing/2014/main" id="{9C795E23-9CBF-A642-9DE3-6D755E65E512}"/>
                  </a:ext>
                </a:extLst>
              </p:cNvPr>
              <p:cNvSpPr/>
              <p:nvPr/>
            </p:nvSpPr>
            <p:spPr>
              <a:xfrm>
                <a:off x="6058034" y="3757657"/>
                <a:ext cx="914400" cy="914400"/>
              </a:xfrm>
              <a:prstGeom prst="round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F33ADE3-66A8-5149-B615-BED85BB0DA80}"/>
                  </a:ext>
                </a:extLst>
              </p:cNvPr>
              <p:cNvSpPr txBox="1"/>
              <p:nvPr/>
            </p:nvSpPr>
            <p:spPr>
              <a:xfrm>
                <a:off x="6019713" y="3942323"/>
                <a:ext cx="991041" cy="461665"/>
              </a:xfrm>
              <a:prstGeom prst="rect">
                <a:avLst/>
              </a:prstGeom>
              <a:noFill/>
            </p:spPr>
            <p:txBody>
              <a:bodyPr wrap="none" rtlCol="0">
                <a:spAutoFit/>
              </a:bodyPr>
              <a:lstStyle/>
              <a:p>
                <a:r>
                  <a:rPr lang="en-US" sz="1200" dirty="0"/>
                  <a:t>The students</a:t>
                </a:r>
              </a:p>
              <a:p>
                <a:pPr algn="ctr"/>
                <a:r>
                  <a:rPr lang="en-US" sz="1200" dirty="0"/>
                  <a:t> I study with</a:t>
                </a:r>
              </a:p>
            </p:txBody>
          </p:sp>
        </p:grpSp>
        <p:cxnSp>
          <p:nvCxnSpPr>
            <p:cNvPr id="46" name="Straight Arrow Connector 45">
              <a:extLst>
                <a:ext uri="{FF2B5EF4-FFF2-40B4-BE49-F238E27FC236}">
                  <a16:creationId xmlns:a16="http://schemas.microsoft.com/office/drawing/2014/main" id="{BFC569A3-686B-FF4B-8656-1183863BD6A1}"/>
                </a:ext>
              </a:extLst>
            </p:cNvPr>
            <p:cNvCxnSpPr>
              <a:cxnSpLocks/>
            </p:cNvCxnSpPr>
            <p:nvPr/>
          </p:nvCxnSpPr>
          <p:spPr>
            <a:xfrm flipH="1">
              <a:off x="6711797" y="4289459"/>
              <a:ext cx="404441" cy="580286"/>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1CEE515-8499-8B48-8016-9153865858BE}"/>
              </a:ext>
            </a:extLst>
          </p:cNvPr>
          <p:cNvGrpSpPr/>
          <p:nvPr/>
        </p:nvGrpSpPr>
        <p:grpSpPr>
          <a:xfrm>
            <a:off x="5381242" y="3352292"/>
            <a:ext cx="1532775" cy="914400"/>
            <a:chOff x="5381242" y="3352292"/>
            <a:chExt cx="1532775" cy="914400"/>
          </a:xfrm>
        </p:grpSpPr>
        <p:grpSp>
          <p:nvGrpSpPr>
            <p:cNvPr id="34" name="Group 33">
              <a:extLst>
                <a:ext uri="{FF2B5EF4-FFF2-40B4-BE49-F238E27FC236}">
                  <a16:creationId xmlns:a16="http://schemas.microsoft.com/office/drawing/2014/main" id="{370B4C2E-D425-CF41-86AE-F10705E7C55E}"/>
                </a:ext>
              </a:extLst>
            </p:cNvPr>
            <p:cNvGrpSpPr/>
            <p:nvPr/>
          </p:nvGrpSpPr>
          <p:grpSpPr>
            <a:xfrm>
              <a:off x="5381242" y="3352292"/>
              <a:ext cx="1036822" cy="914400"/>
              <a:chOff x="6236810" y="2266996"/>
              <a:chExt cx="1036822" cy="914400"/>
            </a:xfrm>
          </p:grpSpPr>
          <p:sp>
            <p:nvSpPr>
              <p:cNvPr id="20" name="Rounded Rectangle 19">
                <a:extLst>
                  <a:ext uri="{FF2B5EF4-FFF2-40B4-BE49-F238E27FC236}">
                    <a16:creationId xmlns:a16="http://schemas.microsoft.com/office/drawing/2014/main" id="{C87AAE1B-62C1-344F-BA4D-8BD3B0602BCF}"/>
                  </a:ext>
                </a:extLst>
              </p:cNvPr>
              <p:cNvSpPr/>
              <p:nvPr/>
            </p:nvSpPr>
            <p:spPr>
              <a:xfrm>
                <a:off x="6264876" y="2266996"/>
                <a:ext cx="914400" cy="914400"/>
              </a:xfrm>
              <a:prstGeom prst="roundRect">
                <a:avLst/>
              </a:prstGeom>
              <a:no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BBACE8B-B076-F04F-B6A3-803810EA33EC}"/>
                  </a:ext>
                </a:extLst>
              </p:cNvPr>
              <p:cNvSpPr txBox="1"/>
              <p:nvPr/>
            </p:nvSpPr>
            <p:spPr>
              <a:xfrm>
                <a:off x="6236810" y="2360908"/>
                <a:ext cx="1036822" cy="646331"/>
              </a:xfrm>
              <a:prstGeom prst="rect">
                <a:avLst/>
              </a:prstGeom>
              <a:noFill/>
            </p:spPr>
            <p:txBody>
              <a:bodyPr wrap="none" rtlCol="0">
                <a:spAutoFit/>
              </a:bodyPr>
              <a:lstStyle/>
              <a:p>
                <a:r>
                  <a:rPr lang="en-US" sz="1200" dirty="0"/>
                  <a:t>The lecturer </a:t>
                </a:r>
              </a:p>
              <a:p>
                <a:r>
                  <a:rPr lang="en-US" sz="1200" dirty="0"/>
                  <a:t>who believes </a:t>
                </a:r>
              </a:p>
              <a:p>
                <a:pPr algn="ctr"/>
                <a:r>
                  <a:rPr lang="en-US" sz="1200" dirty="0"/>
                  <a:t>in me</a:t>
                </a:r>
              </a:p>
            </p:txBody>
          </p:sp>
        </p:grpSp>
        <p:cxnSp>
          <p:nvCxnSpPr>
            <p:cNvPr id="55" name="Straight Arrow Connector 54">
              <a:extLst>
                <a:ext uri="{FF2B5EF4-FFF2-40B4-BE49-F238E27FC236}">
                  <a16:creationId xmlns:a16="http://schemas.microsoft.com/office/drawing/2014/main" id="{46DFEFAE-7DEB-2047-B322-059592BBB055}"/>
                </a:ext>
              </a:extLst>
            </p:cNvPr>
            <p:cNvCxnSpPr>
              <a:cxnSpLocks/>
            </p:cNvCxnSpPr>
            <p:nvPr/>
          </p:nvCxnSpPr>
          <p:spPr>
            <a:xfrm>
              <a:off x="6354548" y="3867191"/>
              <a:ext cx="559469"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716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TextBox 1">
            <a:extLst>
              <a:ext uri="{FF2B5EF4-FFF2-40B4-BE49-F238E27FC236}">
                <a16:creationId xmlns:a16="http://schemas.microsoft.com/office/drawing/2014/main" id="{E3AD6597-11F2-A648-B36B-211A8626A488}"/>
              </a:ext>
            </a:extLst>
          </p:cNvPr>
          <p:cNvSpPr txBox="1"/>
          <p:nvPr/>
        </p:nvSpPr>
        <p:spPr>
          <a:xfrm>
            <a:off x="129091" y="1428181"/>
            <a:ext cx="11768867" cy="4616648"/>
          </a:xfrm>
          <a:prstGeom prst="rect">
            <a:avLst/>
          </a:prstGeom>
          <a:noFill/>
        </p:spPr>
        <p:txBody>
          <a:bodyPr wrap="square" rtlCol="0">
            <a:spAutoFit/>
          </a:bodyPr>
          <a:lstStyle/>
          <a:p>
            <a:pPr marL="914400" lvl="1" indent="-457200">
              <a:buFont typeface="+mj-lt"/>
              <a:buAutoNum type="arabicPeriod"/>
            </a:pPr>
            <a:r>
              <a:rPr lang="en-GB" sz="2000" dirty="0"/>
              <a:t>Ask students why they are at university </a:t>
            </a:r>
            <a:r>
              <a:rPr lang="en-GB" sz="2000" i="1" dirty="0"/>
              <a:t>(</a:t>
            </a:r>
            <a:r>
              <a:rPr lang="en-GB" sz="2000" i="1" dirty="0">
                <a:solidFill>
                  <a:srgbClr val="0432FF"/>
                </a:solidFill>
              </a:rPr>
              <a:t>directed, focused, nurtured</a:t>
            </a:r>
            <a:r>
              <a:rPr lang="en-GB" sz="2000" i="1" dirty="0"/>
              <a:t>) </a:t>
            </a:r>
          </a:p>
          <a:p>
            <a:pPr marL="914400" lvl="1" indent="-457200">
              <a:buFont typeface="+mj-lt"/>
              <a:buAutoNum type="arabicPeriod"/>
            </a:pPr>
            <a:endParaRPr lang="en-GB" sz="2000" b="1" i="1" dirty="0"/>
          </a:p>
          <a:p>
            <a:pPr marL="914400" lvl="1" indent="-457200">
              <a:buFont typeface="+mj-lt"/>
              <a:buAutoNum type="arabicPeriod"/>
            </a:pPr>
            <a:r>
              <a:rPr lang="en-GB" sz="2000" dirty="0"/>
              <a:t>Help students navigate their way through the different offices and services at the university </a:t>
            </a:r>
            <a:r>
              <a:rPr lang="en-GB" sz="2000" i="1" dirty="0"/>
              <a:t>(</a:t>
            </a:r>
            <a:r>
              <a:rPr lang="en-GB" sz="2000" i="1" dirty="0">
                <a:solidFill>
                  <a:srgbClr val="0432FF"/>
                </a:solidFill>
              </a:rPr>
              <a:t>connected, directed, engaged</a:t>
            </a:r>
            <a:r>
              <a:rPr lang="en-GB" sz="2000" i="1" dirty="0"/>
              <a:t>) </a:t>
            </a:r>
            <a:endParaRPr lang="en-GB" sz="2000" dirty="0"/>
          </a:p>
          <a:p>
            <a:pPr marL="914400" lvl="1" indent="-457200">
              <a:buFont typeface="+mj-lt"/>
              <a:buAutoNum type="arabicPeriod"/>
            </a:pPr>
            <a:endParaRPr lang="en-GB" sz="2000" b="1" dirty="0"/>
          </a:p>
          <a:p>
            <a:pPr marL="914400" lvl="1" indent="-457200">
              <a:buFont typeface="+mj-lt"/>
              <a:buAutoNum type="arabicPeriod"/>
            </a:pPr>
            <a:r>
              <a:rPr lang="en-GB" sz="2000" dirty="0"/>
              <a:t>Connect students with services or resources that can help them with career exploration, goal selection and ongoing academic assistance </a:t>
            </a:r>
            <a:r>
              <a:rPr lang="en-GB" sz="2000" i="1" dirty="0"/>
              <a:t>(</a:t>
            </a:r>
            <a:r>
              <a:rPr lang="en-GB" sz="2000" i="1" dirty="0">
                <a:solidFill>
                  <a:srgbClr val="0432FF"/>
                </a:solidFill>
              </a:rPr>
              <a:t>directed, engaged, connected</a:t>
            </a:r>
            <a:r>
              <a:rPr lang="en-GB" sz="2000" i="1" dirty="0"/>
              <a:t>) </a:t>
            </a:r>
            <a:endParaRPr lang="en-GB" sz="2000" dirty="0"/>
          </a:p>
          <a:p>
            <a:pPr marL="914400" lvl="1" indent="-457200">
              <a:buFont typeface="+mj-lt"/>
              <a:buAutoNum type="arabicPeriod"/>
            </a:pPr>
            <a:endParaRPr lang="en-GB" sz="2000" b="1" dirty="0"/>
          </a:p>
          <a:p>
            <a:pPr marL="914400" lvl="1" indent="-457200">
              <a:buFont typeface="+mj-lt"/>
              <a:buAutoNum type="arabicPeriod"/>
            </a:pPr>
            <a:r>
              <a:rPr lang="en-GB" sz="2000" dirty="0"/>
              <a:t>Have high expectations for students and hold them accountable </a:t>
            </a:r>
            <a:r>
              <a:rPr lang="en-GB" sz="2000" i="1" dirty="0"/>
              <a:t>(</a:t>
            </a:r>
            <a:r>
              <a:rPr lang="en-GB" sz="2000" i="1" dirty="0">
                <a:solidFill>
                  <a:srgbClr val="0432FF"/>
                </a:solidFill>
              </a:rPr>
              <a:t>focused, nurtured</a:t>
            </a:r>
            <a:r>
              <a:rPr lang="en-GB" sz="2000" i="1" dirty="0"/>
              <a:t>) </a:t>
            </a:r>
          </a:p>
          <a:p>
            <a:pPr marL="914400" lvl="1" indent="-457200">
              <a:buFont typeface="+mj-lt"/>
              <a:buAutoNum type="arabicPeriod"/>
            </a:pPr>
            <a:endParaRPr lang="en-GB" sz="2000" b="1" i="1" dirty="0"/>
          </a:p>
          <a:p>
            <a:pPr marL="914400" lvl="1" indent="-457200">
              <a:buFont typeface="+mj-lt"/>
              <a:buAutoNum type="arabicPeriod"/>
            </a:pPr>
            <a:r>
              <a:rPr lang="en-GB" sz="2000" dirty="0"/>
              <a:t>Ask students for feedback about their experience, including what works, what needs </a:t>
            </a:r>
          </a:p>
          <a:p>
            <a:pPr lvl="1"/>
            <a:r>
              <a:rPr lang="en-GB" sz="2000" dirty="0"/>
              <a:t>         improvement and what’s missing</a:t>
            </a:r>
            <a:r>
              <a:rPr lang="en-GB" sz="2000" b="1" dirty="0"/>
              <a:t> </a:t>
            </a:r>
            <a:r>
              <a:rPr lang="en-GB" sz="2000" i="1" dirty="0"/>
              <a:t>(</a:t>
            </a:r>
            <a:r>
              <a:rPr lang="en-GB" sz="2000" i="1" dirty="0">
                <a:solidFill>
                  <a:srgbClr val="0432FF"/>
                </a:solidFill>
              </a:rPr>
              <a:t>engaged, valued</a:t>
            </a:r>
            <a:r>
              <a:rPr lang="en-GB" sz="2000" i="1" dirty="0"/>
              <a:t>) </a:t>
            </a:r>
            <a:endParaRPr lang="en-GB" sz="2000" dirty="0"/>
          </a:p>
          <a:p>
            <a:endParaRPr lang="en-GB" dirty="0"/>
          </a:p>
          <a:p>
            <a:endParaRPr lang="en-GB" dirty="0"/>
          </a:p>
          <a:p>
            <a:endParaRPr lang="en-US" dirty="0"/>
          </a:p>
        </p:txBody>
      </p:sp>
      <p:sp>
        <p:nvSpPr>
          <p:cNvPr id="3" name="TextBox 2">
            <a:extLst>
              <a:ext uri="{FF2B5EF4-FFF2-40B4-BE49-F238E27FC236}">
                <a16:creationId xmlns:a16="http://schemas.microsoft.com/office/drawing/2014/main" id="{162E8B4C-B314-9940-B226-E99E0582492B}"/>
              </a:ext>
            </a:extLst>
          </p:cNvPr>
          <p:cNvSpPr txBox="1"/>
          <p:nvPr/>
        </p:nvSpPr>
        <p:spPr>
          <a:xfrm>
            <a:off x="129091" y="254278"/>
            <a:ext cx="11033933" cy="523220"/>
          </a:xfrm>
          <a:prstGeom prst="rect">
            <a:avLst/>
          </a:prstGeom>
          <a:noFill/>
        </p:spPr>
        <p:txBody>
          <a:bodyPr wrap="square" rtlCol="0">
            <a:spAutoFit/>
          </a:bodyPr>
          <a:lstStyle/>
          <a:p>
            <a:r>
              <a:rPr lang="en-GB" sz="2800" b="1" dirty="0"/>
              <a:t>10 ways everyone can help students experience the “</a:t>
            </a:r>
            <a:r>
              <a:rPr lang="en-GB" sz="2800" b="1" dirty="0">
                <a:solidFill>
                  <a:srgbClr val="0432FF"/>
                </a:solidFill>
              </a:rPr>
              <a:t>six success factors</a:t>
            </a:r>
            <a:r>
              <a:rPr lang="en-GB" sz="2800" b="1" dirty="0"/>
              <a:t>”</a:t>
            </a:r>
            <a:endParaRPr lang="en-US" sz="2800" dirty="0"/>
          </a:p>
        </p:txBody>
      </p:sp>
      <p:grpSp>
        <p:nvGrpSpPr>
          <p:cNvPr id="10" name="Group 9">
            <a:extLst>
              <a:ext uri="{FF2B5EF4-FFF2-40B4-BE49-F238E27FC236}">
                <a16:creationId xmlns:a16="http://schemas.microsoft.com/office/drawing/2014/main" id="{559B3998-D7E5-904E-AC2B-1DE3315222CF}"/>
              </a:ext>
            </a:extLst>
          </p:cNvPr>
          <p:cNvGrpSpPr/>
          <p:nvPr/>
        </p:nvGrpSpPr>
        <p:grpSpPr>
          <a:xfrm>
            <a:off x="814199" y="681308"/>
            <a:ext cx="9196047" cy="551713"/>
            <a:chOff x="814199" y="681308"/>
            <a:chExt cx="9196047" cy="551713"/>
          </a:xfrm>
        </p:grpSpPr>
        <p:sp>
          <p:nvSpPr>
            <p:cNvPr id="4" name="TextBox 3">
              <a:extLst>
                <a:ext uri="{FF2B5EF4-FFF2-40B4-BE49-F238E27FC236}">
                  <a16:creationId xmlns:a16="http://schemas.microsoft.com/office/drawing/2014/main" id="{EC16B46D-8E5E-A641-AE36-85AB9150E41A}"/>
                </a:ext>
              </a:extLst>
            </p:cNvPr>
            <p:cNvSpPr txBox="1"/>
            <p:nvPr/>
          </p:nvSpPr>
          <p:spPr>
            <a:xfrm>
              <a:off x="814199" y="771356"/>
              <a:ext cx="9145626" cy="461665"/>
            </a:xfrm>
            <a:prstGeom prst="rect">
              <a:avLst/>
            </a:prstGeom>
            <a:noFill/>
          </p:spPr>
          <p:txBody>
            <a:bodyPr wrap="square" rtlCol="0">
              <a:spAutoFit/>
            </a:bodyPr>
            <a:lstStyle/>
            <a:p>
              <a:pPr algn="ctr"/>
              <a:r>
                <a:rPr lang="en-GB" sz="2400" dirty="0">
                  <a:solidFill>
                    <a:srgbClr val="0432FF"/>
                  </a:solidFill>
                </a:rPr>
                <a:t>directed, focused, nurtured, engaged, connected and valued </a:t>
              </a:r>
            </a:p>
          </p:txBody>
        </p:sp>
        <p:cxnSp>
          <p:nvCxnSpPr>
            <p:cNvPr id="7" name="Straight Arrow Connector 6">
              <a:extLst>
                <a:ext uri="{FF2B5EF4-FFF2-40B4-BE49-F238E27FC236}">
                  <a16:creationId xmlns:a16="http://schemas.microsoft.com/office/drawing/2014/main" id="{3B1A3FF5-7B20-5B47-A3DE-4CDF8934B192}"/>
                </a:ext>
              </a:extLst>
            </p:cNvPr>
            <p:cNvCxnSpPr>
              <a:cxnSpLocks/>
            </p:cNvCxnSpPr>
            <p:nvPr/>
          </p:nvCxnSpPr>
          <p:spPr>
            <a:xfrm flipH="1">
              <a:off x="9177132" y="681308"/>
              <a:ext cx="833114" cy="323951"/>
            </a:xfrm>
            <a:prstGeom prst="straightConnector1">
              <a:avLst/>
            </a:prstGeom>
            <a:ln w="25400">
              <a:solidFill>
                <a:srgbClr val="0432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13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TextBox 1">
            <a:extLst>
              <a:ext uri="{FF2B5EF4-FFF2-40B4-BE49-F238E27FC236}">
                <a16:creationId xmlns:a16="http://schemas.microsoft.com/office/drawing/2014/main" id="{CD26C3B5-1AC2-9044-BFDB-23B9968726E1}"/>
              </a:ext>
            </a:extLst>
          </p:cNvPr>
          <p:cNvSpPr txBox="1"/>
          <p:nvPr/>
        </p:nvSpPr>
        <p:spPr>
          <a:xfrm>
            <a:off x="129091" y="1416049"/>
            <a:ext cx="10130972" cy="4339650"/>
          </a:xfrm>
          <a:prstGeom prst="rect">
            <a:avLst/>
          </a:prstGeom>
          <a:noFill/>
        </p:spPr>
        <p:txBody>
          <a:bodyPr wrap="square" rtlCol="0">
            <a:spAutoFit/>
          </a:bodyPr>
          <a:lstStyle/>
          <a:p>
            <a:pPr marL="914400" lvl="1" indent="-457200">
              <a:buAutoNum type="arabicPeriod" startAt="6"/>
            </a:pPr>
            <a:r>
              <a:rPr lang="en-GB" sz="2000" dirty="0"/>
              <a:t>Encourage participation in out-of-class activities </a:t>
            </a:r>
            <a:r>
              <a:rPr lang="en-GB" sz="2000" i="1" dirty="0"/>
              <a:t>(</a:t>
            </a:r>
            <a:r>
              <a:rPr lang="en-GB" sz="2000" i="1" dirty="0">
                <a:solidFill>
                  <a:srgbClr val="0432FF"/>
                </a:solidFill>
              </a:rPr>
              <a:t>engaged</a:t>
            </a:r>
            <a:r>
              <a:rPr lang="en-GB" sz="2000" i="1" dirty="0"/>
              <a:t>) </a:t>
            </a:r>
          </a:p>
          <a:p>
            <a:pPr marL="914400" lvl="1" indent="-457200">
              <a:buAutoNum type="arabicPeriod" startAt="6"/>
            </a:pPr>
            <a:endParaRPr lang="en-GB" sz="2000" i="1" dirty="0"/>
          </a:p>
          <a:p>
            <a:pPr marL="914400" lvl="1" indent="-457200">
              <a:buAutoNum type="arabicPeriod" startAt="6"/>
            </a:pPr>
            <a:r>
              <a:rPr lang="en-GB" sz="2000" dirty="0"/>
              <a:t>Help students build peer support networks </a:t>
            </a:r>
            <a:r>
              <a:rPr lang="en-GB" sz="2000" i="1" dirty="0"/>
              <a:t>(</a:t>
            </a:r>
            <a:r>
              <a:rPr lang="en-GB" sz="2000" i="1" dirty="0">
                <a:solidFill>
                  <a:srgbClr val="0432FF"/>
                </a:solidFill>
              </a:rPr>
              <a:t>connected, valued</a:t>
            </a:r>
            <a:r>
              <a:rPr lang="en-GB" sz="2000" i="1" dirty="0"/>
              <a:t>) </a:t>
            </a:r>
          </a:p>
          <a:p>
            <a:pPr marL="914400" lvl="1" indent="-457200">
              <a:buAutoNum type="arabicPeriod" startAt="6"/>
            </a:pPr>
            <a:endParaRPr lang="en-GB" sz="2000" i="1" dirty="0"/>
          </a:p>
          <a:p>
            <a:pPr marL="914400" lvl="1" indent="-457200">
              <a:buAutoNum type="arabicPeriod" startAt="6"/>
            </a:pPr>
            <a:r>
              <a:rPr lang="en-GB" sz="2000" dirty="0"/>
              <a:t>Show students that we are proud to work at our institution and that they should be proud to </a:t>
            </a:r>
            <a:r>
              <a:rPr lang="en-GB" sz="2000"/>
              <a:t>be at </a:t>
            </a:r>
            <a:r>
              <a:rPr lang="en-GB" sz="2000" dirty="0"/>
              <a:t>our university </a:t>
            </a:r>
            <a:r>
              <a:rPr lang="en-GB" sz="2000" i="1" dirty="0"/>
              <a:t>(</a:t>
            </a:r>
            <a:r>
              <a:rPr lang="en-GB" sz="2000" i="1" dirty="0">
                <a:solidFill>
                  <a:srgbClr val="0432FF"/>
                </a:solidFill>
              </a:rPr>
              <a:t>connected</a:t>
            </a:r>
            <a:r>
              <a:rPr lang="en-GB" sz="2000" i="1" dirty="0"/>
              <a:t>) </a:t>
            </a:r>
          </a:p>
          <a:p>
            <a:pPr marL="914400" lvl="1" indent="-457200">
              <a:buAutoNum type="arabicPeriod" startAt="6"/>
            </a:pPr>
            <a:endParaRPr lang="en-GB" sz="2000" i="1" dirty="0"/>
          </a:p>
          <a:p>
            <a:pPr marL="914400" lvl="1" indent="-457200">
              <a:buAutoNum type="arabicPeriod" startAt="6"/>
            </a:pPr>
            <a:r>
              <a:rPr lang="en-GB" sz="2000" dirty="0"/>
              <a:t>Recognise the value of students’ talents, abilities, skills and experiences and connect them with opportunities to contribute </a:t>
            </a:r>
            <a:r>
              <a:rPr lang="en-GB" sz="2000" i="1" dirty="0"/>
              <a:t>(</a:t>
            </a:r>
            <a:r>
              <a:rPr lang="en-GB" sz="2000" i="1" dirty="0">
                <a:solidFill>
                  <a:srgbClr val="0432FF"/>
                </a:solidFill>
              </a:rPr>
              <a:t>valued</a:t>
            </a:r>
            <a:r>
              <a:rPr lang="en-GB" sz="2000" i="1" dirty="0"/>
              <a:t>) </a:t>
            </a:r>
          </a:p>
          <a:p>
            <a:pPr marL="914400" lvl="1" indent="-457200">
              <a:buAutoNum type="arabicPeriod" startAt="6"/>
            </a:pPr>
            <a:endParaRPr lang="en-GB" sz="2000" i="1" dirty="0"/>
          </a:p>
          <a:p>
            <a:pPr marL="914400" lvl="1" indent="-457200">
              <a:buAutoNum type="arabicPeriod" startAt="6"/>
            </a:pPr>
            <a:r>
              <a:rPr lang="en-GB" sz="2000" dirty="0"/>
              <a:t>Communicate and demonstrate to students that we care about their success </a:t>
            </a:r>
            <a:r>
              <a:rPr lang="en-GB" sz="2000" i="1" dirty="0"/>
              <a:t>(</a:t>
            </a:r>
            <a:r>
              <a:rPr lang="en-GB" sz="2000" i="1" dirty="0">
                <a:solidFill>
                  <a:srgbClr val="0432FF"/>
                </a:solidFill>
              </a:rPr>
              <a:t>nurtured, valued</a:t>
            </a:r>
            <a:r>
              <a:rPr lang="en-GB" sz="2000" i="1" dirty="0"/>
              <a:t>) </a:t>
            </a:r>
            <a:endParaRPr lang="en-GB" sz="2000" dirty="0"/>
          </a:p>
          <a:p>
            <a:endParaRPr lang="en-GB" dirty="0"/>
          </a:p>
          <a:p>
            <a:endParaRPr lang="en-US" dirty="0"/>
          </a:p>
        </p:txBody>
      </p:sp>
      <p:sp>
        <p:nvSpPr>
          <p:cNvPr id="7" name="TextBox 6">
            <a:extLst>
              <a:ext uri="{FF2B5EF4-FFF2-40B4-BE49-F238E27FC236}">
                <a16:creationId xmlns:a16="http://schemas.microsoft.com/office/drawing/2014/main" id="{80DD80BF-BEF5-794C-971C-077E94F9CC79}"/>
              </a:ext>
            </a:extLst>
          </p:cNvPr>
          <p:cNvSpPr txBox="1"/>
          <p:nvPr/>
        </p:nvSpPr>
        <p:spPr>
          <a:xfrm>
            <a:off x="129091" y="254278"/>
            <a:ext cx="11033933" cy="523220"/>
          </a:xfrm>
          <a:prstGeom prst="rect">
            <a:avLst/>
          </a:prstGeom>
          <a:noFill/>
        </p:spPr>
        <p:txBody>
          <a:bodyPr wrap="square" rtlCol="0">
            <a:spAutoFit/>
          </a:bodyPr>
          <a:lstStyle/>
          <a:p>
            <a:r>
              <a:rPr lang="en-GB" sz="2800" b="1" dirty="0"/>
              <a:t>10 ways everyone can help students experience the “</a:t>
            </a:r>
            <a:r>
              <a:rPr lang="en-GB" sz="2800" b="1" dirty="0">
                <a:solidFill>
                  <a:srgbClr val="0432FF"/>
                </a:solidFill>
              </a:rPr>
              <a:t>six success factors</a:t>
            </a:r>
            <a:r>
              <a:rPr lang="en-GB" sz="2800" b="1" dirty="0"/>
              <a:t>”</a:t>
            </a:r>
            <a:endParaRPr lang="en-US" sz="2800" dirty="0"/>
          </a:p>
        </p:txBody>
      </p:sp>
      <p:sp>
        <p:nvSpPr>
          <p:cNvPr id="9" name="TextBox 8">
            <a:extLst>
              <a:ext uri="{FF2B5EF4-FFF2-40B4-BE49-F238E27FC236}">
                <a16:creationId xmlns:a16="http://schemas.microsoft.com/office/drawing/2014/main" id="{3FC04266-D55D-884C-98E6-3C5ADE4659A1}"/>
              </a:ext>
            </a:extLst>
          </p:cNvPr>
          <p:cNvSpPr txBox="1"/>
          <p:nvPr/>
        </p:nvSpPr>
        <p:spPr>
          <a:xfrm>
            <a:off x="814199" y="771356"/>
            <a:ext cx="9145626" cy="461665"/>
          </a:xfrm>
          <a:prstGeom prst="rect">
            <a:avLst/>
          </a:prstGeom>
          <a:noFill/>
        </p:spPr>
        <p:txBody>
          <a:bodyPr wrap="square" rtlCol="0">
            <a:spAutoFit/>
          </a:bodyPr>
          <a:lstStyle/>
          <a:p>
            <a:pPr algn="ctr"/>
            <a:r>
              <a:rPr lang="en-GB" sz="2400" dirty="0">
                <a:solidFill>
                  <a:srgbClr val="0432FF"/>
                </a:solidFill>
              </a:rPr>
              <a:t>Focused, directed, nurtured, engaged, connected and valued </a:t>
            </a:r>
          </a:p>
        </p:txBody>
      </p:sp>
    </p:spTree>
    <p:extLst>
      <p:ext uri="{BB962C8B-B14F-4D97-AF65-F5344CB8AC3E}">
        <p14:creationId xmlns:p14="http://schemas.microsoft.com/office/powerpoint/2010/main" val="26624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Rectangle 1">
            <a:extLst>
              <a:ext uri="{FF2B5EF4-FFF2-40B4-BE49-F238E27FC236}">
                <a16:creationId xmlns:a16="http://schemas.microsoft.com/office/drawing/2014/main" id="{D7EC46EB-515B-3244-A585-7065414CACAC}"/>
              </a:ext>
            </a:extLst>
          </p:cNvPr>
          <p:cNvSpPr/>
          <p:nvPr/>
        </p:nvSpPr>
        <p:spPr>
          <a:xfrm>
            <a:off x="1103578" y="530952"/>
            <a:ext cx="6733190" cy="584775"/>
          </a:xfrm>
          <a:prstGeom prst="rect">
            <a:avLst/>
          </a:prstGeom>
        </p:spPr>
        <p:txBody>
          <a:bodyPr wrap="none">
            <a:spAutoFit/>
          </a:bodyPr>
          <a:lstStyle/>
          <a:p>
            <a:r>
              <a:rPr lang="en-GB" sz="3200" b="1" i="0" u="none" strike="noStrike" dirty="0">
                <a:solidFill>
                  <a:srgbClr val="000000"/>
                </a:solidFill>
                <a:effectLst/>
                <a:latin typeface="Calibri" panose="020F0502020204030204" pitchFamily="34" charset="0"/>
              </a:rPr>
              <a:t>Student Wellbeing and Success at OUC</a:t>
            </a:r>
            <a:endParaRPr lang="en-US" sz="3200" dirty="0"/>
          </a:p>
        </p:txBody>
      </p:sp>
      <p:sp>
        <p:nvSpPr>
          <p:cNvPr id="4" name="Rectangle 3">
            <a:extLst>
              <a:ext uri="{FF2B5EF4-FFF2-40B4-BE49-F238E27FC236}">
                <a16:creationId xmlns:a16="http://schemas.microsoft.com/office/drawing/2014/main" id="{9D896973-0F73-7A40-8833-A63920ACF169}"/>
              </a:ext>
            </a:extLst>
          </p:cNvPr>
          <p:cNvSpPr/>
          <p:nvPr/>
        </p:nvSpPr>
        <p:spPr>
          <a:xfrm>
            <a:off x="1103578" y="1420017"/>
            <a:ext cx="10425813" cy="3416320"/>
          </a:xfrm>
          <a:prstGeom prst="rect">
            <a:avLst/>
          </a:prstGeom>
        </p:spPr>
        <p:txBody>
          <a:bodyPr wrap="square">
            <a:spAutoFit/>
          </a:bodyPr>
          <a:lstStyle/>
          <a:p>
            <a:pPr marL="342900" indent="-342900">
              <a:buFont typeface="Arial" panose="020B0604020202020204" pitchFamily="34" charset="0"/>
              <a:buChar char="•"/>
            </a:pPr>
            <a:r>
              <a:rPr lang="en-GB" sz="2400" b="0" i="0" u="none" strike="noStrike" dirty="0">
                <a:solidFill>
                  <a:srgbClr val="000000"/>
                </a:solidFill>
                <a:effectLst/>
                <a:latin typeface="Calibri" panose="020F0502020204030204" pitchFamily="34" charset="0"/>
              </a:rPr>
              <a:t>One of the aims of OUC: one of the best providers of tertiary education in Qatar</a:t>
            </a:r>
          </a:p>
          <a:p>
            <a:endParaRPr lang="en-GB" sz="2400" dirty="0">
              <a:solidFill>
                <a:srgbClr val="000000"/>
              </a:solidFill>
              <a:latin typeface="Calibri" panose="020F0502020204030204" pitchFamily="34" charset="0"/>
            </a:endParaRPr>
          </a:p>
          <a:p>
            <a:pPr marL="342900" indent="-342900">
              <a:buFont typeface="Arial" panose="020B0604020202020204" pitchFamily="34" charset="0"/>
              <a:buChar char="•"/>
            </a:pPr>
            <a:r>
              <a:rPr lang="en-GB" sz="2400" b="0" i="0" u="none" strike="noStrike" dirty="0">
                <a:solidFill>
                  <a:srgbClr val="000000"/>
                </a:solidFill>
                <a:effectLst/>
                <a:latin typeface="Calibri" panose="020F0502020204030204" pitchFamily="34" charset="0"/>
              </a:rPr>
              <a:t>Quality of education – </a:t>
            </a:r>
            <a:r>
              <a:rPr lang="en-GB" sz="2400" dirty="0">
                <a:solidFill>
                  <a:srgbClr val="000000"/>
                </a:solidFill>
                <a:latin typeface="Calibri" panose="020F0502020204030204" pitchFamily="34" charset="0"/>
              </a:rPr>
              <a:t>NOT instruction</a:t>
            </a:r>
            <a:endParaRPr lang="en-GB" sz="2400" b="0" i="0" u="none" strike="noStrike" dirty="0">
              <a:solidFill>
                <a:srgbClr val="000000"/>
              </a:solidFill>
              <a:effectLst/>
              <a:latin typeface="Calibri" panose="020F0502020204030204" pitchFamily="34" charset="0"/>
            </a:endParaRPr>
          </a:p>
          <a:p>
            <a:endParaRPr lang="en-GB" sz="2400" dirty="0">
              <a:solidFill>
                <a:srgbClr val="000000"/>
              </a:solidFill>
              <a:latin typeface="Calibri" panose="020F0502020204030204" pitchFamily="34" charset="0"/>
            </a:endParaRPr>
          </a:p>
          <a:p>
            <a:pPr marL="342900" indent="-342900">
              <a:buFont typeface="Arial" panose="020B0604020202020204" pitchFamily="34" charset="0"/>
              <a:buChar char="•"/>
            </a:pPr>
            <a:r>
              <a:rPr lang="en-GB" sz="2400" dirty="0">
                <a:solidFill>
                  <a:srgbClr val="000000"/>
                </a:solidFill>
                <a:latin typeface="Calibri" panose="020F0502020204030204" pitchFamily="34" charset="0"/>
              </a:rPr>
              <a:t>T</a:t>
            </a:r>
            <a:r>
              <a:rPr lang="en-GB" sz="2400" b="0" i="0" u="none" strike="noStrike" dirty="0">
                <a:solidFill>
                  <a:srgbClr val="000000"/>
                </a:solidFill>
                <a:effectLst/>
                <a:latin typeface="Calibri" panose="020F0502020204030204" pitchFamily="34" charset="0"/>
              </a:rPr>
              <a:t>he best possible student experience </a:t>
            </a:r>
          </a:p>
          <a:p>
            <a:endParaRPr lang="en-GB" sz="2400" dirty="0">
              <a:solidFill>
                <a:srgbClr val="000000"/>
              </a:solidFill>
              <a:latin typeface="Calibri" panose="020F0502020204030204" pitchFamily="34" charset="0"/>
            </a:endParaRPr>
          </a:p>
          <a:p>
            <a:pPr marL="342900" indent="-342900">
              <a:buFont typeface="Arial" panose="020B0604020202020204" pitchFamily="34" charset="0"/>
              <a:buChar char="•"/>
            </a:pPr>
            <a:r>
              <a:rPr lang="en-GB" sz="2400" dirty="0">
                <a:solidFill>
                  <a:srgbClr val="000000"/>
                </a:solidFill>
                <a:latin typeface="Calibri" panose="020F0502020204030204" pitchFamily="34" charset="0"/>
              </a:rPr>
              <a:t>T</a:t>
            </a:r>
            <a:r>
              <a:rPr lang="en-GB" sz="2400" b="0" i="0" u="none" strike="noStrike" dirty="0">
                <a:solidFill>
                  <a:srgbClr val="000000"/>
                </a:solidFill>
                <a:effectLst/>
                <a:latin typeface="Calibri" panose="020F0502020204030204" pitchFamily="34" charset="0"/>
              </a:rPr>
              <a:t>ake Student Wellbeing and Success seriously</a:t>
            </a:r>
          </a:p>
          <a:p>
            <a:endParaRPr lang="en-GB" sz="2400" dirty="0">
              <a:solidFill>
                <a:srgbClr val="000000"/>
              </a:solidFill>
              <a:latin typeface="Calibri" panose="020F0502020204030204" pitchFamily="34" charset="0"/>
            </a:endParaRPr>
          </a:p>
          <a:p>
            <a:pPr marL="342900" indent="-342900">
              <a:buFont typeface="Arial" panose="020B0604020202020204" pitchFamily="34" charset="0"/>
              <a:buChar char="•"/>
            </a:pPr>
            <a:r>
              <a:rPr lang="en-GB" sz="2400" b="0" i="0" u="none" strike="noStrike" dirty="0">
                <a:solidFill>
                  <a:srgbClr val="000000"/>
                </a:solidFill>
                <a:effectLst/>
                <a:latin typeface="Calibri" panose="020F0502020204030204" pitchFamily="34" charset="0"/>
              </a:rPr>
              <a:t>Take tutoring to a level not seen at universities in the area</a:t>
            </a:r>
            <a:endParaRPr lang="en-US" sz="2400" dirty="0"/>
          </a:p>
        </p:txBody>
      </p:sp>
    </p:spTree>
    <p:extLst>
      <p:ext uri="{BB962C8B-B14F-4D97-AF65-F5344CB8AC3E}">
        <p14:creationId xmlns:p14="http://schemas.microsoft.com/office/powerpoint/2010/main" val="250593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Rectangle 1">
            <a:extLst>
              <a:ext uri="{FF2B5EF4-FFF2-40B4-BE49-F238E27FC236}">
                <a16:creationId xmlns:a16="http://schemas.microsoft.com/office/drawing/2014/main" id="{D7EC46EB-515B-3244-A585-7065414CACAC}"/>
              </a:ext>
            </a:extLst>
          </p:cNvPr>
          <p:cNvSpPr/>
          <p:nvPr/>
        </p:nvSpPr>
        <p:spPr>
          <a:xfrm>
            <a:off x="1103578" y="530952"/>
            <a:ext cx="6733190" cy="584775"/>
          </a:xfrm>
          <a:prstGeom prst="rect">
            <a:avLst/>
          </a:prstGeom>
        </p:spPr>
        <p:txBody>
          <a:bodyPr wrap="none">
            <a:spAutoFit/>
          </a:bodyPr>
          <a:lstStyle/>
          <a:p>
            <a:r>
              <a:rPr lang="en-GB" sz="3200" b="1" i="0" u="none" strike="noStrike" dirty="0">
                <a:solidFill>
                  <a:srgbClr val="000000"/>
                </a:solidFill>
                <a:effectLst/>
                <a:latin typeface="Calibri" panose="020F0502020204030204" pitchFamily="34" charset="0"/>
              </a:rPr>
              <a:t>Student Wellbeing and Success at OUC</a:t>
            </a:r>
            <a:endParaRPr lang="en-US" sz="3200" dirty="0"/>
          </a:p>
        </p:txBody>
      </p:sp>
      <p:sp>
        <p:nvSpPr>
          <p:cNvPr id="7" name="Rectangle 6">
            <a:extLst>
              <a:ext uri="{FF2B5EF4-FFF2-40B4-BE49-F238E27FC236}">
                <a16:creationId xmlns:a16="http://schemas.microsoft.com/office/drawing/2014/main" id="{61B83C78-732A-774A-BFF5-0B3913F7CBFD}"/>
              </a:ext>
            </a:extLst>
          </p:cNvPr>
          <p:cNvSpPr/>
          <p:nvPr/>
        </p:nvSpPr>
        <p:spPr>
          <a:xfrm>
            <a:off x="1103578" y="1290055"/>
            <a:ext cx="1011611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000000"/>
                </a:solidFill>
                <a:latin typeface="Calibri" panose="020F0502020204030204" pitchFamily="34" charset="0"/>
              </a:rPr>
              <a:t>Taking Personal Tutoring very seriously</a:t>
            </a:r>
          </a:p>
          <a:p>
            <a:endParaRPr lang="en-GB" sz="2400" b="0" i="0" u="none" strike="noStrike" dirty="0">
              <a:solidFill>
                <a:srgbClr val="000000"/>
              </a:solidFill>
              <a:effectLst/>
              <a:latin typeface="Calibri" panose="020F0502020204030204" pitchFamily="34" charset="0"/>
            </a:endParaRPr>
          </a:p>
          <a:p>
            <a:pPr marL="342900" indent="-342900">
              <a:buFont typeface="Arial" panose="020B0604020202020204" pitchFamily="34" charset="0"/>
              <a:buChar char="•"/>
            </a:pPr>
            <a:r>
              <a:rPr lang="en-GB" sz="2400" b="0" i="0" u="none" strike="noStrike" dirty="0">
                <a:solidFill>
                  <a:srgbClr val="000000"/>
                </a:solidFill>
                <a:effectLst/>
                <a:latin typeface="Calibri" panose="020F0502020204030204" pitchFamily="34" charset="0"/>
              </a:rPr>
              <a:t>Approach to personal tutoring moving on from academic support towards pastoral care and support</a:t>
            </a:r>
          </a:p>
          <a:p>
            <a:endParaRPr lang="en-GB" sz="2400" b="0" i="0" u="none" strike="noStrike" dirty="0">
              <a:solidFill>
                <a:srgbClr val="000000"/>
              </a:solidFill>
              <a:effectLst/>
              <a:latin typeface="Calibri" panose="020F0502020204030204" pitchFamily="34" charset="0"/>
            </a:endParaRPr>
          </a:p>
          <a:p>
            <a:pPr marL="342900" indent="-342900">
              <a:buFont typeface="Arial" panose="020B0604020202020204" pitchFamily="34" charset="0"/>
              <a:buChar char="•"/>
            </a:pPr>
            <a:r>
              <a:rPr lang="en-GB" sz="2400" dirty="0">
                <a:solidFill>
                  <a:srgbClr val="000000"/>
                </a:solidFill>
                <a:latin typeface="Calibri" panose="020F0502020204030204" pitchFamily="34" charset="0"/>
              </a:rPr>
              <a:t>P</a:t>
            </a:r>
            <a:r>
              <a:rPr lang="en-GB" sz="2400" b="0" i="0" u="none" strike="noStrike" dirty="0">
                <a:solidFill>
                  <a:srgbClr val="000000"/>
                </a:solidFill>
                <a:effectLst/>
                <a:latin typeface="Calibri" panose="020F0502020204030204" pitchFamily="34" charset="0"/>
              </a:rPr>
              <a:t>ersonal tutors transitioning “personal development tutors”</a:t>
            </a:r>
          </a:p>
          <a:p>
            <a:endParaRPr lang="en-GB" sz="2400" b="0" i="0" u="none" strike="noStrike" dirty="0">
              <a:solidFill>
                <a:srgbClr val="000000"/>
              </a:solidFill>
              <a:effectLst/>
              <a:latin typeface="Calibri" panose="020F0502020204030204" pitchFamily="34" charset="0"/>
            </a:endParaRPr>
          </a:p>
          <a:p>
            <a:pPr marL="342900" indent="-342900">
              <a:buFont typeface="Arial" panose="020B0604020202020204" pitchFamily="34" charset="0"/>
              <a:buChar char="•"/>
            </a:pPr>
            <a:r>
              <a:rPr lang="en-GB" sz="2400" dirty="0">
                <a:solidFill>
                  <a:srgbClr val="000000"/>
                </a:solidFill>
                <a:latin typeface="Calibri" panose="020F0502020204030204" pitchFamily="34" charset="0"/>
              </a:rPr>
              <a:t>S</a:t>
            </a:r>
            <a:r>
              <a:rPr lang="en-GB" sz="2400" b="0" i="0" u="none" strike="noStrike" dirty="0">
                <a:solidFill>
                  <a:srgbClr val="000000"/>
                </a:solidFill>
                <a:effectLst/>
                <a:latin typeface="Calibri" panose="020F0502020204030204" pitchFamily="34" charset="0"/>
              </a:rPr>
              <a:t>etting up minimum standards for personal tutoring</a:t>
            </a:r>
          </a:p>
          <a:p>
            <a:endParaRPr lang="en-GB" sz="24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38728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TextBox 1">
            <a:extLst>
              <a:ext uri="{FF2B5EF4-FFF2-40B4-BE49-F238E27FC236}">
                <a16:creationId xmlns:a16="http://schemas.microsoft.com/office/drawing/2014/main" id="{B47FBEB1-829A-E04A-8682-68DB7E224002}"/>
              </a:ext>
            </a:extLst>
          </p:cNvPr>
          <p:cNvSpPr txBox="1"/>
          <p:nvPr/>
        </p:nvSpPr>
        <p:spPr>
          <a:xfrm>
            <a:off x="739470" y="804396"/>
            <a:ext cx="10886302" cy="4339650"/>
          </a:xfrm>
          <a:prstGeom prst="rect">
            <a:avLst/>
          </a:prstGeom>
          <a:noFill/>
        </p:spPr>
        <p:txBody>
          <a:bodyPr wrap="square" rtlCol="0">
            <a:spAutoFit/>
          </a:bodyPr>
          <a:lstStyle/>
          <a:p>
            <a:r>
              <a:rPr lang="en-GB" sz="2400" dirty="0"/>
              <a:t>V</a:t>
            </a:r>
            <a:r>
              <a:rPr lang="en-US" sz="2400" dirty="0" err="1"/>
              <a:t>arying</a:t>
            </a:r>
            <a:r>
              <a:rPr lang="en-US" sz="2400" dirty="0"/>
              <a:t> levels of interaction between tutor and tutee</a:t>
            </a:r>
          </a:p>
          <a:p>
            <a:endParaRPr lang="en-US" sz="2400" dirty="0"/>
          </a:p>
          <a:p>
            <a:r>
              <a:rPr lang="en-US" sz="2400" dirty="0"/>
              <a:t>Minimum standards for personal tutoring + learn how to be an effective tutor</a:t>
            </a:r>
          </a:p>
          <a:p>
            <a:endParaRPr lang="en-GB" sz="1400" dirty="0"/>
          </a:p>
          <a:p>
            <a:r>
              <a:rPr lang="en-GB" sz="2400" b="1" dirty="0"/>
              <a:t>Tutoring needs to be both academic and pastoral</a:t>
            </a:r>
            <a:endParaRPr lang="en-US" sz="2400" b="1" dirty="0"/>
          </a:p>
          <a:p>
            <a:pPr marL="800100" lvl="1" indent="-342900">
              <a:buFont typeface="Wingdings" pitchFamily="2" charset="2"/>
              <a:buChar char="ü"/>
            </a:pPr>
            <a:r>
              <a:rPr lang="en-GB" sz="2200" dirty="0"/>
              <a:t>Effective tutoring acknowledges the `whole student’, both their academic needs and their pastoral needs. Successful tutoring approaches recognise the importance of skilled interpersonal conversations that explore both academic and personal goals, as well as the reality that students currently face</a:t>
            </a:r>
            <a:r>
              <a:rPr lang="en-GB" sz="2000" dirty="0"/>
              <a:t>. </a:t>
            </a:r>
          </a:p>
          <a:p>
            <a:pPr marL="800100" lvl="1" indent="-342900">
              <a:buFont typeface="Wingdings" pitchFamily="2" charset="2"/>
              <a:buChar char="ü"/>
            </a:pPr>
            <a:endParaRPr lang="en-GB" sz="2000" dirty="0"/>
          </a:p>
          <a:p>
            <a:pPr marL="800100" lvl="1" indent="-342900">
              <a:buFont typeface="Wingdings" pitchFamily="2" charset="2"/>
              <a:buChar char="ü"/>
            </a:pPr>
            <a:r>
              <a:rPr lang="en-GB" sz="2200" dirty="0"/>
              <a:t>Students from </a:t>
            </a:r>
            <a:r>
              <a:rPr lang="en-GB" sz="2200" b="1" dirty="0"/>
              <a:t>all year </a:t>
            </a:r>
            <a:r>
              <a:rPr lang="en-GB" sz="2200" dirty="0"/>
              <a:t>groups need tutoring </a:t>
            </a:r>
            <a:endParaRPr lang="en-US" sz="2200" dirty="0"/>
          </a:p>
          <a:p>
            <a:endParaRPr lang="en-US" dirty="0"/>
          </a:p>
          <a:p>
            <a:endParaRPr lang="en-US" dirty="0"/>
          </a:p>
        </p:txBody>
      </p:sp>
      <p:sp>
        <p:nvSpPr>
          <p:cNvPr id="3" name="TextBox 2">
            <a:extLst>
              <a:ext uri="{FF2B5EF4-FFF2-40B4-BE49-F238E27FC236}">
                <a16:creationId xmlns:a16="http://schemas.microsoft.com/office/drawing/2014/main" id="{6EE6BDFD-99D9-7349-8CC5-73DC206F0B22}"/>
              </a:ext>
            </a:extLst>
          </p:cNvPr>
          <p:cNvSpPr txBox="1"/>
          <p:nvPr/>
        </p:nvSpPr>
        <p:spPr>
          <a:xfrm>
            <a:off x="739469" y="91440"/>
            <a:ext cx="3564901" cy="861774"/>
          </a:xfrm>
          <a:prstGeom prst="rect">
            <a:avLst/>
          </a:prstGeom>
          <a:noFill/>
        </p:spPr>
        <p:txBody>
          <a:bodyPr wrap="square" rtlCol="0">
            <a:spAutoFit/>
          </a:bodyPr>
          <a:lstStyle/>
          <a:p>
            <a:r>
              <a:rPr lang="en-US" sz="3200" b="1" dirty="0"/>
              <a:t>Personal Tutoring</a:t>
            </a:r>
          </a:p>
          <a:p>
            <a:endParaRPr lang="en-US" dirty="0"/>
          </a:p>
        </p:txBody>
      </p:sp>
    </p:spTree>
    <p:extLst>
      <p:ext uri="{BB962C8B-B14F-4D97-AF65-F5344CB8AC3E}">
        <p14:creationId xmlns:p14="http://schemas.microsoft.com/office/powerpoint/2010/main" val="179034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TextBox 1">
            <a:extLst>
              <a:ext uri="{FF2B5EF4-FFF2-40B4-BE49-F238E27FC236}">
                <a16:creationId xmlns:a16="http://schemas.microsoft.com/office/drawing/2014/main" id="{A570FDEE-231C-084E-99D5-32CDFAAC0AEA}"/>
              </a:ext>
            </a:extLst>
          </p:cNvPr>
          <p:cNvSpPr txBox="1"/>
          <p:nvPr/>
        </p:nvSpPr>
        <p:spPr>
          <a:xfrm>
            <a:off x="679621" y="370703"/>
            <a:ext cx="10828437" cy="4832092"/>
          </a:xfrm>
          <a:prstGeom prst="rect">
            <a:avLst/>
          </a:prstGeom>
          <a:noFill/>
        </p:spPr>
        <p:txBody>
          <a:bodyPr wrap="square" rtlCol="0">
            <a:spAutoFit/>
          </a:bodyPr>
          <a:lstStyle/>
          <a:p>
            <a:r>
              <a:rPr lang="en-GB" sz="2400" b="1" dirty="0"/>
              <a:t>Know our limits</a:t>
            </a:r>
          </a:p>
          <a:p>
            <a:pPr marL="800100" lvl="1" indent="-342900">
              <a:buFont typeface="Wingdings" pitchFamily="2" charset="2"/>
              <a:buChar char="ü"/>
            </a:pPr>
            <a:r>
              <a:rPr lang="en-GB" sz="2200" dirty="0"/>
              <a:t>Personal tutoring is also about referral: advise only within the limits of our expertise</a:t>
            </a:r>
          </a:p>
          <a:p>
            <a:pPr lvl="1"/>
            <a:endParaRPr lang="en-GB" sz="2000" dirty="0"/>
          </a:p>
          <a:p>
            <a:pPr marL="800100" lvl="1" indent="-342900">
              <a:buFont typeface="Wingdings" pitchFamily="2" charset="2"/>
              <a:buChar char="ü"/>
            </a:pPr>
            <a:r>
              <a:rPr lang="en-GB" sz="2200" dirty="0"/>
              <a:t>Important to </a:t>
            </a:r>
            <a:r>
              <a:rPr lang="en-GB" sz="2200" b="1" dirty="0"/>
              <a:t>listen to students</a:t>
            </a:r>
            <a:r>
              <a:rPr lang="en-GB" sz="2200" dirty="0"/>
              <a:t>, provide advice to the best of our ability and work alongside specialist support services to get students the </a:t>
            </a:r>
            <a:r>
              <a:rPr lang="en-GB" sz="2200" b="1" dirty="0"/>
              <a:t>support</a:t>
            </a:r>
            <a:r>
              <a:rPr lang="en-GB" sz="2200" dirty="0"/>
              <a:t> that they require. Active referral means </a:t>
            </a:r>
            <a:r>
              <a:rPr lang="en-GB" sz="2200" b="1" dirty="0"/>
              <a:t>facilitating a referral properly</a:t>
            </a:r>
          </a:p>
          <a:p>
            <a:pPr marL="800100" lvl="1" indent="-342900">
              <a:buFont typeface="Wingdings" pitchFamily="2" charset="2"/>
              <a:buChar char="ü"/>
            </a:pPr>
            <a:endParaRPr lang="en-GB" sz="2000" dirty="0"/>
          </a:p>
          <a:p>
            <a:r>
              <a:rPr lang="en-GB" sz="2400" b="1" dirty="0"/>
              <a:t>Apply tutoring principles at all times</a:t>
            </a:r>
            <a:endParaRPr lang="en-GB" sz="2400" dirty="0"/>
          </a:p>
          <a:p>
            <a:pPr marL="800100" lvl="1" indent="-342900">
              <a:buFont typeface="Wingdings" pitchFamily="2" charset="2"/>
              <a:buChar char="ü"/>
            </a:pPr>
            <a:r>
              <a:rPr lang="en-GB" sz="2200" dirty="0"/>
              <a:t>The principles of effective tutoring apply to all teaching and learning contexts</a:t>
            </a:r>
          </a:p>
          <a:p>
            <a:pPr lvl="1">
              <a:buFont typeface="Wingdings" pitchFamily="2" charset="2"/>
              <a:buChar char="ü"/>
            </a:pPr>
            <a:endParaRPr lang="en-GB" sz="2200" dirty="0"/>
          </a:p>
          <a:p>
            <a:pPr marL="800100" lvl="1" indent="-342900">
              <a:buFont typeface="Wingdings" pitchFamily="2" charset="2"/>
              <a:buChar char="ü"/>
            </a:pPr>
            <a:r>
              <a:rPr lang="en-GB" sz="2200" dirty="0"/>
              <a:t>Building effective working tutee-tutor relationships based on trust takes time – so need to call on all the information that we see and hear in formal and informal settings </a:t>
            </a:r>
          </a:p>
          <a:p>
            <a:pPr lvl="1"/>
            <a:endParaRPr lang="en-GB" sz="2200" dirty="0"/>
          </a:p>
          <a:p>
            <a:pPr marL="800100" lvl="1" indent="-342900">
              <a:buFont typeface="Wingdings" pitchFamily="2" charset="2"/>
              <a:buChar char="ü"/>
            </a:pPr>
            <a:r>
              <a:rPr lang="en-GB" sz="2200" dirty="0"/>
              <a:t>Don’t limit tutoring to what we hear/see only during scheduled meetings</a:t>
            </a:r>
            <a:endParaRPr lang="en-US" sz="2200" dirty="0"/>
          </a:p>
        </p:txBody>
      </p:sp>
    </p:spTree>
    <p:extLst>
      <p:ext uri="{BB962C8B-B14F-4D97-AF65-F5344CB8AC3E}">
        <p14:creationId xmlns:p14="http://schemas.microsoft.com/office/powerpoint/2010/main" val="22547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TextBox 1">
            <a:extLst>
              <a:ext uri="{FF2B5EF4-FFF2-40B4-BE49-F238E27FC236}">
                <a16:creationId xmlns:a16="http://schemas.microsoft.com/office/drawing/2014/main" id="{878DE4CF-1D43-084F-BAE9-66DFD115ACFC}"/>
              </a:ext>
            </a:extLst>
          </p:cNvPr>
          <p:cNvSpPr txBox="1"/>
          <p:nvPr/>
        </p:nvSpPr>
        <p:spPr>
          <a:xfrm>
            <a:off x="759242" y="470913"/>
            <a:ext cx="10280821" cy="4862870"/>
          </a:xfrm>
          <a:prstGeom prst="rect">
            <a:avLst/>
          </a:prstGeom>
          <a:noFill/>
        </p:spPr>
        <p:txBody>
          <a:bodyPr wrap="square" rtlCol="0">
            <a:spAutoFit/>
          </a:bodyPr>
          <a:lstStyle/>
          <a:p>
            <a:r>
              <a:rPr lang="en-GB" sz="2400" b="1" dirty="0"/>
              <a:t>Tutoring is about being human</a:t>
            </a:r>
            <a:endParaRPr lang="en-GB" sz="2400" dirty="0"/>
          </a:p>
          <a:p>
            <a:pPr marL="800100" lvl="1" indent="-342900">
              <a:buFont typeface="Wingdings" pitchFamily="2" charset="2"/>
              <a:buChar char="ü"/>
            </a:pPr>
            <a:r>
              <a:rPr lang="en-GB" sz="2200" dirty="0"/>
              <a:t>Focus our attention on students and actively listen to what they have to say. Structure our approach around open questioning.</a:t>
            </a:r>
          </a:p>
          <a:p>
            <a:pPr lvl="1"/>
            <a:endParaRPr lang="en-GB" sz="2200" dirty="0"/>
          </a:p>
          <a:p>
            <a:pPr marL="800100" lvl="1" indent="-342900">
              <a:buFont typeface="Wingdings" pitchFamily="2" charset="2"/>
              <a:buChar char="ü"/>
            </a:pPr>
            <a:r>
              <a:rPr lang="en-GB" sz="2200" dirty="0"/>
              <a:t>Remember that students have different needs, backgrounds, motivations for learning and different pressures</a:t>
            </a:r>
          </a:p>
          <a:p>
            <a:endParaRPr lang="en-GB" sz="2400" b="1" dirty="0"/>
          </a:p>
          <a:p>
            <a:r>
              <a:rPr lang="en-GB" sz="2400" b="1" dirty="0"/>
              <a:t>Set boundaries</a:t>
            </a:r>
            <a:endParaRPr lang="en-GB" sz="2400" dirty="0"/>
          </a:p>
          <a:p>
            <a:pPr marL="800100" lvl="1" indent="-342900">
              <a:buFont typeface="Wingdings" pitchFamily="2" charset="2"/>
              <a:buChar char="ü"/>
            </a:pPr>
            <a:r>
              <a:rPr lang="en-GB" sz="2200" dirty="0"/>
              <a:t>Student-tutor boundaries are essential. An open conversation about how we can provide support can help to manage unrealistic expectations. </a:t>
            </a:r>
          </a:p>
          <a:p>
            <a:pPr lvl="1"/>
            <a:endParaRPr lang="en-GB" sz="2200" dirty="0"/>
          </a:p>
          <a:p>
            <a:pPr marL="800100" lvl="1" indent="-342900">
              <a:buFont typeface="Wingdings" pitchFamily="2" charset="2"/>
              <a:buChar char="ü"/>
            </a:pPr>
            <a:r>
              <a:rPr lang="en-GB" sz="2200" dirty="0"/>
              <a:t>Tutoring exists to help students become independent, but often they cannot do so without effective advice and guidance.</a:t>
            </a:r>
          </a:p>
          <a:p>
            <a:endParaRPr lang="en-US" dirty="0"/>
          </a:p>
        </p:txBody>
      </p:sp>
    </p:spTree>
    <p:extLst>
      <p:ext uri="{BB962C8B-B14F-4D97-AF65-F5344CB8AC3E}">
        <p14:creationId xmlns:p14="http://schemas.microsoft.com/office/powerpoint/2010/main" val="165942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TextBox 1">
            <a:extLst>
              <a:ext uri="{FF2B5EF4-FFF2-40B4-BE49-F238E27FC236}">
                <a16:creationId xmlns:a16="http://schemas.microsoft.com/office/drawing/2014/main" id="{08B797E5-B57D-1240-B0CC-0944E1952C96}"/>
              </a:ext>
            </a:extLst>
          </p:cNvPr>
          <p:cNvSpPr txBox="1"/>
          <p:nvPr/>
        </p:nvSpPr>
        <p:spPr>
          <a:xfrm>
            <a:off x="669539" y="268002"/>
            <a:ext cx="10852921" cy="4893647"/>
          </a:xfrm>
          <a:prstGeom prst="rect">
            <a:avLst/>
          </a:prstGeom>
          <a:noFill/>
        </p:spPr>
        <p:txBody>
          <a:bodyPr wrap="square" rtlCol="0">
            <a:spAutoFit/>
          </a:bodyPr>
          <a:lstStyle/>
          <a:p>
            <a:pPr lvl="0"/>
            <a:r>
              <a:rPr lang="en-US" sz="2400" b="1" dirty="0"/>
              <a:t>Personal Tutors should keep retrievable records, written or electronic, of all formal meetings with their students</a:t>
            </a:r>
          </a:p>
          <a:p>
            <a:pPr lvl="0"/>
            <a:endParaRPr lang="en-GB" dirty="0"/>
          </a:p>
          <a:p>
            <a:pPr marL="800100" lvl="1" indent="-342900">
              <a:buFont typeface="Wingdings" pitchFamily="2" charset="2"/>
              <a:buChar char="ü"/>
            </a:pPr>
            <a:r>
              <a:rPr lang="en-US" sz="2200" dirty="0"/>
              <a:t>Accessible and should take current Data Protection legislation into account</a:t>
            </a:r>
          </a:p>
          <a:p>
            <a:pPr marL="800100" lvl="1" indent="-342900">
              <a:buFont typeface="Wingdings" pitchFamily="2" charset="2"/>
              <a:buChar char="ü"/>
            </a:pPr>
            <a:endParaRPr lang="en-GB" sz="2000" dirty="0"/>
          </a:p>
          <a:p>
            <a:pPr marL="800100" lvl="1" indent="-342900">
              <a:buFont typeface="Wingdings" pitchFamily="2" charset="2"/>
              <a:buChar char="ü"/>
            </a:pPr>
            <a:r>
              <a:rPr lang="en-US" sz="2200" dirty="0"/>
              <a:t>Good practice to keep written records on student files which are accessed via the academic in charge of personal tutoring (Senior Tutor in the UK)</a:t>
            </a:r>
          </a:p>
          <a:p>
            <a:pPr lvl="1"/>
            <a:endParaRPr lang="en-US" sz="2200" dirty="0"/>
          </a:p>
          <a:p>
            <a:r>
              <a:rPr lang="en-US" sz="2400" b="1" dirty="0"/>
              <a:t>Personal Tutors should be aware of procedures to be followed if students fail to attend scheduled meetings</a:t>
            </a:r>
          </a:p>
          <a:p>
            <a:endParaRPr lang="en-US" sz="2400" b="1" dirty="0"/>
          </a:p>
          <a:p>
            <a:pPr marL="742950" lvl="1" indent="-285750">
              <a:buFont typeface="Wingdings" pitchFamily="2" charset="2"/>
              <a:buChar char="ü"/>
            </a:pPr>
            <a:r>
              <a:rPr lang="en-US" sz="2200" dirty="0"/>
              <a:t>What efforts to make to contact the students?</a:t>
            </a:r>
          </a:p>
          <a:p>
            <a:pPr marL="742950" lvl="1" indent="-285750">
              <a:buFont typeface="Wingdings" pitchFamily="2" charset="2"/>
              <a:buChar char="ü"/>
            </a:pPr>
            <a:endParaRPr lang="en-US" sz="2200" dirty="0"/>
          </a:p>
          <a:p>
            <a:pPr marL="742950" lvl="1" indent="-285750">
              <a:buFont typeface="Wingdings" pitchFamily="2" charset="2"/>
              <a:buChar char="ü"/>
            </a:pPr>
            <a:r>
              <a:rPr lang="en-US" sz="2200" dirty="0"/>
              <a:t>Who else to alert if a student is, for example, not responding to emails?</a:t>
            </a:r>
          </a:p>
        </p:txBody>
      </p:sp>
    </p:spTree>
    <p:extLst>
      <p:ext uri="{BB962C8B-B14F-4D97-AF65-F5344CB8AC3E}">
        <p14:creationId xmlns:p14="http://schemas.microsoft.com/office/powerpoint/2010/main" val="328418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F9BF-AE42-421C-B744-7215A38F6F11}"/>
              </a:ext>
            </a:extLst>
          </p:cNvPr>
          <p:cNvSpPr>
            <a:spLocks noGrp="1"/>
          </p:cNvSpPr>
          <p:nvPr>
            <p:ph type="title"/>
          </p:nvPr>
        </p:nvSpPr>
        <p:spPr>
          <a:xfrm>
            <a:off x="4387890" y="774490"/>
            <a:ext cx="2631976" cy="1179700"/>
          </a:xfrm>
        </p:spPr>
        <p:txBody>
          <a:bodyPr>
            <a:normAutofit/>
          </a:bodyPr>
          <a:lstStyle/>
          <a:p>
            <a:r>
              <a:rPr lang="en-GB" sz="3600" b="1" dirty="0">
                <a:latin typeface="+mn-lt"/>
              </a:rPr>
              <a:t>Introduction</a:t>
            </a:r>
            <a:br>
              <a:rPr lang="en-GB" sz="3600" b="1" dirty="0"/>
            </a:br>
            <a:endParaRPr lang="en-GB" sz="3600" b="1" dirty="0"/>
          </a:p>
        </p:txBody>
      </p:sp>
      <p:pic>
        <p:nvPicPr>
          <p:cNvPr id="4" name="Picture 3" descr="A picture containing text&#10;&#10;Description automatically generated">
            <a:extLst>
              <a:ext uri="{FF2B5EF4-FFF2-40B4-BE49-F238E27FC236}">
                <a16:creationId xmlns:a16="http://schemas.microsoft.com/office/drawing/2014/main" id="{2F58E6BD-1F3F-484B-B895-A13278F05324}"/>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6" name="Picture 5">
            <a:extLst>
              <a:ext uri="{FF2B5EF4-FFF2-40B4-BE49-F238E27FC236}">
                <a16:creationId xmlns:a16="http://schemas.microsoft.com/office/drawing/2014/main" id="{EF7B92FE-7038-457D-B8D6-9AF4C0B12A3B}"/>
              </a:ext>
            </a:extLst>
          </p:cNvPr>
          <p:cNvPicPr>
            <a:picLocks noChangeAspect="1"/>
          </p:cNvPicPr>
          <p:nvPr/>
        </p:nvPicPr>
        <p:blipFill>
          <a:blip r:embed="rId3"/>
          <a:stretch>
            <a:fillRect/>
          </a:stretch>
        </p:blipFill>
        <p:spPr>
          <a:xfrm>
            <a:off x="9593689" y="4264051"/>
            <a:ext cx="2601692" cy="2601692"/>
          </a:xfrm>
          <a:prstGeom prst="rect">
            <a:avLst/>
          </a:prstGeom>
        </p:spPr>
      </p:pic>
    </p:spTree>
    <p:extLst>
      <p:ext uri="{BB962C8B-B14F-4D97-AF65-F5344CB8AC3E}">
        <p14:creationId xmlns:p14="http://schemas.microsoft.com/office/powerpoint/2010/main" val="1047644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Rectangle 1">
            <a:extLst>
              <a:ext uri="{FF2B5EF4-FFF2-40B4-BE49-F238E27FC236}">
                <a16:creationId xmlns:a16="http://schemas.microsoft.com/office/drawing/2014/main" id="{D7EC46EB-515B-3244-A585-7065414CACAC}"/>
              </a:ext>
            </a:extLst>
          </p:cNvPr>
          <p:cNvSpPr/>
          <p:nvPr/>
        </p:nvSpPr>
        <p:spPr>
          <a:xfrm>
            <a:off x="404276" y="78139"/>
            <a:ext cx="6733190" cy="584775"/>
          </a:xfrm>
          <a:prstGeom prst="rect">
            <a:avLst/>
          </a:prstGeom>
        </p:spPr>
        <p:txBody>
          <a:bodyPr wrap="none">
            <a:spAutoFit/>
          </a:bodyPr>
          <a:lstStyle/>
          <a:p>
            <a:r>
              <a:rPr lang="en-GB" sz="3200" b="1" i="0" u="none" strike="noStrike" dirty="0">
                <a:solidFill>
                  <a:srgbClr val="000000"/>
                </a:solidFill>
                <a:effectLst/>
                <a:latin typeface="Calibri" panose="020F0502020204030204" pitchFamily="34" charset="0"/>
              </a:rPr>
              <a:t>Student Wellbeing and Success at OUC</a:t>
            </a:r>
            <a:endParaRPr lang="en-US" sz="3200" dirty="0"/>
          </a:p>
        </p:txBody>
      </p:sp>
      <p:sp>
        <p:nvSpPr>
          <p:cNvPr id="7" name="Rectangle 6">
            <a:extLst>
              <a:ext uri="{FF2B5EF4-FFF2-40B4-BE49-F238E27FC236}">
                <a16:creationId xmlns:a16="http://schemas.microsoft.com/office/drawing/2014/main" id="{61B83C78-732A-774A-BFF5-0B3913F7CBFD}"/>
              </a:ext>
            </a:extLst>
          </p:cNvPr>
          <p:cNvSpPr/>
          <p:nvPr/>
        </p:nvSpPr>
        <p:spPr>
          <a:xfrm>
            <a:off x="404276" y="662914"/>
            <a:ext cx="10116110" cy="5355312"/>
          </a:xfrm>
          <a:prstGeom prst="rect">
            <a:avLst/>
          </a:prstGeom>
        </p:spPr>
        <p:txBody>
          <a:bodyPr wrap="square">
            <a:spAutoFit/>
          </a:bodyPr>
          <a:lstStyle/>
          <a:p>
            <a:r>
              <a:rPr lang="en-GB" sz="2400" dirty="0">
                <a:solidFill>
                  <a:srgbClr val="000000"/>
                </a:solidFill>
                <a:latin typeface="Calibri" panose="020F0502020204030204" pitchFamily="34" charset="0"/>
              </a:rPr>
              <a:t>Workshops for all academic staff on personal tutoring</a:t>
            </a:r>
          </a:p>
          <a:p>
            <a:endParaRPr lang="en-GB" b="1" dirty="0"/>
          </a:p>
          <a:p>
            <a:pPr lvl="1"/>
            <a:r>
              <a:rPr lang="en-GB" b="1" dirty="0"/>
              <a:t>What is effective personal tutoring? </a:t>
            </a:r>
          </a:p>
          <a:p>
            <a:pPr lvl="1"/>
            <a:r>
              <a:rPr lang="en-GB" dirty="0"/>
              <a:t>To identify the challenges in personal tutoring, and to help individuals appreciate good practice in   terms of effectiveness and efficiency </a:t>
            </a:r>
          </a:p>
          <a:p>
            <a:endParaRPr lang="en-GB" dirty="0"/>
          </a:p>
          <a:p>
            <a:pPr lvl="1"/>
            <a:r>
              <a:rPr lang="en-GB" b="1" dirty="0"/>
              <a:t>How to get the best out of one-to-one meetings </a:t>
            </a:r>
            <a:endParaRPr lang="en-GB" dirty="0"/>
          </a:p>
          <a:p>
            <a:pPr lvl="1"/>
            <a:r>
              <a:rPr lang="en-GB" dirty="0"/>
              <a:t>To help personal tutors be more effective in one-to-one meetings with their tutees</a:t>
            </a:r>
          </a:p>
          <a:p>
            <a:endParaRPr lang="en-GB" dirty="0"/>
          </a:p>
          <a:p>
            <a:pPr lvl="1"/>
            <a:r>
              <a:rPr lang="en-GB" b="1" dirty="0"/>
              <a:t>How to get the best out of group meetings </a:t>
            </a:r>
            <a:endParaRPr lang="en-GB" dirty="0"/>
          </a:p>
          <a:p>
            <a:pPr lvl="1"/>
            <a:r>
              <a:rPr lang="en-GB" dirty="0"/>
              <a:t>To enable personal tutors to get the best out of group meetings using techniques to engage and promote shared experiential learning</a:t>
            </a:r>
          </a:p>
          <a:p>
            <a:r>
              <a:rPr lang="en-GB" dirty="0"/>
              <a:t> </a:t>
            </a:r>
          </a:p>
          <a:p>
            <a:pPr lvl="1"/>
            <a:r>
              <a:rPr lang="en-GB" b="1" dirty="0"/>
              <a:t>How to share good Personal Tutoring practice </a:t>
            </a:r>
            <a:endParaRPr lang="en-GB" dirty="0"/>
          </a:p>
          <a:p>
            <a:pPr lvl="1"/>
            <a:r>
              <a:rPr lang="en-GB" dirty="0"/>
              <a:t>To equip PTs with techniques and skills to promote good PT practice among other colleagues within and beyond OUC</a:t>
            </a:r>
          </a:p>
          <a:p>
            <a:endParaRPr lang="en-GB" sz="2400" dirty="0"/>
          </a:p>
          <a:p>
            <a:pPr marL="342900" indent="-342900">
              <a:buFont typeface="Arial" panose="020B0604020202020204" pitchFamily="34" charset="0"/>
              <a:buChar char="•"/>
            </a:pPr>
            <a:endParaRPr lang="en-GB" sz="24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0345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38A35CB-84BB-5E48-9398-E0E316FE9C09}"/>
              </a:ext>
            </a:extLst>
          </p:cNvPr>
          <p:cNvPicPr>
            <a:picLocks noChangeAspect="1"/>
          </p:cNvPicPr>
          <p:nvPr/>
        </p:nvPicPr>
        <p:blipFill>
          <a:blip r:embed="rId2"/>
          <a:stretch>
            <a:fillRect/>
          </a:stretch>
        </p:blipFill>
        <p:spPr>
          <a:xfrm>
            <a:off x="4226" y="4995228"/>
            <a:ext cx="5895427" cy="1854207"/>
          </a:xfrm>
          <a:prstGeom prst="rect">
            <a:avLst/>
          </a:prstGeom>
        </p:spPr>
      </p:pic>
      <p:pic>
        <p:nvPicPr>
          <p:cNvPr id="8" name="Picture 7">
            <a:extLst>
              <a:ext uri="{FF2B5EF4-FFF2-40B4-BE49-F238E27FC236}">
                <a16:creationId xmlns:a16="http://schemas.microsoft.com/office/drawing/2014/main" id="{5618E684-F08B-3747-8E33-FAE328771D5B}"/>
              </a:ext>
            </a:extLst>
          </p:cNvPr>
          <p:cNvPicPr>
            <a:picLocks noChangeAspect="1"/>
          </p:cNvPicPr>
          <p:nvPr/>
        </p:nvPicPr>
        <p:blipFill>
          <a:blip r:embed="rId3"/>
          <a:stretch>
            <a:fillRect/>
          </a:stretch>
        </p:blipFill>
        <p:spPr>
          <a:xfrm>
            <a:off x="9593689" y="4264051"/>
            <a:ext cx="2601692" cy="2601692"/>
          </a:xfrm>
          <a:prstGeom prst="rect">
            <a:avLst/>
          </a:prstGeom>
        </p:spPr>
      </p:pic>
      <p:sp>
        <p:nvSpPr>
          <p:cNvPr id="2" name="Rectangle 1">
            <a:extLst>
              <a:ext uri="{FF2B5EF4-FFF2-40B4-BE49-F238E27FC236}">
                <a16:creationId xmlns:a16="http://schemas.microsoft.com/office/drawing/2014/main" id="{D7EC46EB-515B-3244-A585-7065414CACAC}"/>
              </a:ext>
            </a:extLst>
          </p:cNvPr>
          <p:cNvSpPr/>
          <p:nvPr/>
        </p:nvSpPr>
        <p:spPr>
          <a:xfrm>
            <a:off x="556830" y="8565"/>
            <a:ext cx="6733190" cy="584775"/>
          </a:xfrm>
          <a:prstGeom prst="rect">
            <a:avLst/>
          </a:prstGeom>
        </p:spPr>
        <p:txBody>
          <a:bodyPr wrap="none">
            <a:spAutoFit/>
          </a:bodyPr>
          <a:lstStyle/>
          <a:p>
            <a:r>
              <a:rPr lang="en-GB" sz="3200" b="1" i="0" u="none" strike="noStrike" dirty="0">
                <a:solidFill>
                  <a:srgbClr val="000000"/>
                </a:solidFill>
                <a:effectLst/>
                <a:latin typeface="Calibri" panose="020F0502020204030204" pitchFamily="34" charset="0"/>
              </a:rPr>
              <a:t>Student Wellbeing and Success at OUC</a:t>
            </a:r>
            <a:endParaRPr lang="en-US" sz="3200" dirty="0"/>
          </a:p>
        </p:txBody>
      </p:sp>
      <p:sp>
        <p:nvSpPr>
          <p:cNvPr id="7" name="Rectangle 6">
            <a:extLst>
              <a:ext uri="{FF2B5EF4-FFF2-40B4-BE49-F238E27FC236}">
                <a16:creationId xmlns:a16="http://schemas.microsoft.com/office/drawing/2014/main" id="{61B83C78-732A-774A-BFF5-0B3913F7CBFD}"/>
              </a:ext>
            </a:extLst>
          </p:cNvPr>
          <p:cNvSpPr/>
          <p:nvPr/>
        </p:nvSpPr>
        <p:spPr>
          <a:xfrm>
            <a:off x="556830" y="593340"/>
            <a:ext cx="10001993" cy="5139869"/>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000000"/>
                </a:solidFill>
                <a:latin typeface="Calibri" panose="020F0502020204030204" pitchFamily="34" charset="0"/>
              </a:rPr>
              <a:t>M</a:t>
            </a:r>
            <a:r>
              <a:rPr lang="en-GB" sz="2400" b="0" i="0" u="none" strike="noStrike" dirty="0">
                <a:solidFill>
                  <a:srgbClr val="000000"/>
                </a:solidFill>
                <a:effectLst/>
                <a:latin typeface="Calibri" panose="020F0502020204030204" pitchFamily="34" charset="0"/>
              </a:rPr>
              <a:t>oving personal tutoring under the broader umbrella “student wellbeing and success”</a:t>
            </a:r>
          </a:p>
          <a:p>
            <a:pPr marL="342900" indent="-342900">
              <a:buFont typeface="Arial" panose="020B0604020202020204" pitchFamily="34" charset="0"/>
              <a:buChar char="•"/>
            </a:pPr>
            <a:endParaRPr lang="en-GB" sz="2400" b="0" i="0" u="none" strike="noStrike" dirty="0">
              <a:solidFill>
                <a:srgbClr val="000000"/>
              </a:solidFill>
              <a:effectLst/>
              <a:latin typeface="Calibri" panose="020F0502020204030204" pitchFamily="34" charset="0"/>
            </a:endParaRPr>
          </a:p>
          <a:p>
            <a:pPr marL="800100" lvl="1" indent="-342900">
              <a:buFont typeface="Wingdings" pitchFamily="2" charset="2"/>
              <a:buChar char="ü"/>
            </a:pPr>
            <a:r>
              <a:rPr lang="en-GB" sz="2000" b="0" i="0" u="none" strike="noStrike" dirty="0">
                <a:solidFill>
                  <a:srgbClr val="000000"/>
                </a:solidFill>
                <a:effectLst/>
                <a:latin typeface="Calibri" panose="020F0502020204030204" pitchFamily="34" charset="0"/>
              </a:rPr>
              <a:t>Student health and student mental health</a:t>
            </a:r>
          </a:p>
          <a:p>
            <a:pPr marL="800100" lvl="1" indent="-342900">
              <a:buFont typeface="Wingdings" pitchFamily="2" charset="2"/>
              <a:buChar char="ü"/>
            </a:pPr>
            <a:r>
              <a:rPr lang="en-GB" sz="2000" b="0" i="0" u="none" strike="noStrike" dirty="0">
                <a:solidFill>
                  <a:srgbClr val="000000"/>
                </a:solidFill>
                <a:effectLst/>
                <a:latin typeface="Calibri" panose="020F0502020204030204" pitchFamily="34" charset="0"/>
              </a:rPr>
              <a:t>Counselling</a:t>
            </a:r>
          </a:p>
          <a:p>
            <a:pPr marL="800100" lvl="1" indent="-342900">
              <a:buFont typeface="Wingdings" pitchFamily="2" charset="2"/>
              <a:buChar char="ü"/>
            </a:pPr>
            <a:r>
              <a:rPr lang="en-GB" sz="2000" b="0" i="0" u="none" strike="noStrike" dirty="0">
                <a:solidFill>
                  <a:srgbClr val="000000"/>
                </a:solidFill>
                <a:effectLst/>
                <a:latin typeface="Calibri" panose="020F0502020204030204" pitchFamily="34" charset="0"/>
              </a:rPr>
              <a:t>Personal tutoring and pastoral care</a:t>
            </a:r>
          </a:p>
          <a:p>
            <a:pPr lvl="1"/>
            <a:endParaRPr lang="en-GB" sz="2400" b="0" i="0" u="none" strike="noStrike" dirty="0">
              <a:solidFill>
                <a:srgbClr val="000000"/>
              </a:solidFill>
              <a:effectLst/>
              <a:latin typeface="Calibri" panose="020F0502020204030204" pitchFamily="34" charset="0"/>
            </a:endParaRPr>
          </a:p>
          <a:p>
            <a:pPr marL="342900" indent="-342900">
              <a:buFont typeface="Arial" panose="020B0604020202020204" pitchFamily="34" charset="0"/>
              <a:buChar char="•"/>
            </a:pPr>
            <a:r>
              <a:rPr lang="en-GB" sz="2400" dirty="0">
                <a:solidFill>
                  <a:srgbClr val="000000"/>
                </a:solidFill>
                <a:latin typeface="Calibri" panose="020F0502020204030204" pitchFamily="34" charset="0"/>
              </a:rPr>
              <a:t>W</a:t>
            </a:r>
            <a:r>
              <a:rPr lang="en-GB" sz="2400" b="0" i="0" u="none" strike="noStrike" dirty="0">
                <a:solidFill>
                  <a:srgbClr val="000000"/>
                </a:solidFill>
                <a:effectLst/>
                <a:latin typeface="Calibri" panose="020F0502020204030204" pitchFamily="34" charset="0"/>
              </a:rPr>
              <a:t>orkshops on Student Mental Health</a:t>
            </a:r>
          </a:p>
          <a:p>
            <a:endParaRPr lang="en-GB" sz="2400" b="0" i="0" u="none" strike="noStrike" dirty="0">
              <a:solidFill>
                <a:srgbClr val="000000"/>
              </a:solidFill>
              <a:effectLst/>
              <a:latin typeface="Calibri" panose="020F0502020204030204" pitchFamily="34" charset="0"/>
            </a:endParaRPr>
          </a:p>
          <a:p>
            <a:pPr marL="800100" lvl="1" indent="-342900">
              <a:buFont typeface="Wingdings" pitchFamily="2" charset="2"/>
              <a:buChar char="ü"/>
            </a:pPr>
            <a:r>
              <a:rPr lang="en-GB" sz="2000" dirty="0"/>
              <a:t>Tuesday 22 February </a:t>
            </a:r>
            <a:r>
              <a:rPr lang="en-GB" sz="2000" b="1" dirty="0">
                <a:solidFill>
                  <a:srgbClr val="0432FF"/>
                </a:solidFill>
              </a:rPr>
              <a:t>Brain Health is Mental Health:  An introduction to the bioengineering behind mental health and mental illness</a:t>
            </a:r>
          </a:p>
          <a:p>
            <a:pPr lvl="1"/>
            <a:endParaRPr lang="en-GB" sz="2000" dirty="0">
              <a:solidFill>
                <a:srgbClr val="0432FF"/>
              </a:solidFill>
            </a:endParaRPr>
          </a:p>
          <a:p>
            <a:pPr marL="800100" lvl="1" indent="-342900">
              <a:buFont typeface="Wingdings" pitchFamily="2" charset="2"/>
              <a:buChar char="ü"/>
            </a:pPr>
            <a:r>
              <a:rPr lang="en-GB" sz="2000" dirty="0"/>
              <a:t>Tuesday 01 March </a:t>
            </a:r>
            <a:r>
              <a:rPr lang="en-GB" sz="2000" b="1" dirty="0">
                <a:solidFill>
                  <a:srgbClr val="0432FF"/>
                </a:solidFill>
              </a:rPr>
              <a:t>Student Mental Health: An introduction to common mental health concerns and a guide on how to address them</a:t>
            </a:r>
            <a:endParaRPr lang="en-GB" sz="2000" dirty="0">
              <a:solidFill>
                <a:srgbClr val="0432FF"/>
              </a:solidFill>
            </a:endParaRPr>
          </a:p>
          <a:p>
            <a:pPr marL="342900" indent="-342900">
              <a:buFont typeface="Arial" panose="020B0604020202020204" pitchFamily="34" charset="0"/>
              <a:buChar char="•"/>
            </a:pPr>
            <a:endParaRPr lang="en-GB" sz="24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2741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D2607A-24E6-9340-88D1-4DD7FB61200E}"/>
              </a:ext>
            </a:extLst>
          </p:cNvPr>
          <p:cNvPicPr>
            <a:picLocks noChangeAspect="1"/>
          </p:cNvPicPr>
          <p:nvPr/>
        </p:nvPicPr>
        <p:blipFill>
          <a:blip r:embed="rId2"/>
          <a:stretch>
            <a:fillRect/>
          </a:stretch>
        </p:blipFill>
        <p:spPr>
          <a:xfrm>
            <a:off x="9711559" y="4368362"/>
            <a:ext cx="2480442" cy="2480442"/>
          </a:xfrm>
          <a:prstGeom prst="rect">
            <a:avLst/>
          </a:prstGeom>
        </p:spPr>
      </p:pic>
      <p:sp>
        <p:nvSpPr>
          <p:cNvPr id="3" name="Content Placeholder 2">
            <a:extLst>
              <a:ext uri="{FF2B5EF4-FFF2-40B4-BE49-F238E27FC236}">
                <a16:creationId xmlns:a16="http://schemas.microsoft.com/office/drawing/2014/main" id="{52F215DA-44EE-C344-8F36-77C8DBFC348D}"/>
              </a:ext>
            </a:extLst>
          </p:cNvPr>
          <p:cNvSpPr>
            <a:spLocks noGrp="1"/>
          </p:cNvSpPr>
          <p:nvPr>
            <p:ph idx="1"/>
          </p:nvPr>
        </p:nvSpPr>
        <p:spPr>
          <a:xfrm>
            <a:off x="434373" y="597837"/>
            <a:ext cx="11323254" cy="5836417"/>
          </a:xfrm>
        </p:spPr>
        <p:txBody>
          <a:bodyPr>
            <a:normAutofit/>
          </a:bodyPr>
          <a:lstStyle/>
          <a:p>
            <a:r>
              <a:rPr lang="en-GB" sz="2400" b="1" dirty="0"/>
              <a:t>Student-staff Liaison Committee (SSLC)</a:t>
            </a:r>
            <a:endParaRPr lang="en-GB" sz="2000" dirty="0"/>
          </a:p>
          <a:p>
            <a:pPr lvl="1">
              <a:buFont typeface="Wingdings" pitchFamily="2" charset="2"/>
              <a:buChar char="ü"/>
            </a:pPr>
            <a:r>
              <a:rPr lang="en-GB" sz="1600" dirty="0"/>
              <a:t>OUC will develop a model for the SSLC (in line with the Code of Practice) that works well for the College, encourages open and positive dialogue between students and staff and seeks to achieve timely positive change for students.</a:t>
            </a:r>
          </a:p>
          <a:p>
            <a:pPr lvl="1">
              <a:buFont typeface="Wingdings" pitchFamily="2" charset="2"/>
              <a:buChar char="ü"/>
            </a:pPr>
            <a:r>
              <a:rPr lang="en-GB" sz="1600" b="1" dirty="0"/>
              <a:t>Objective</a:t>
            </a:r>
            <a:r>
              <a:rPr lang="en-GB" sz="1600" dirty="0"/>
              <a:t> to ensure that every student feels their feedback is valued and can impact their education in a positive way – every student’s voice should be heard and effectively represented.</a:t>
            </a:r>
          </a:p>
          <a:p>
            <a:pPr lvl="1">
              <a:buFont typeface="Wingdings" pitchFamily="2" charset="2"/>
              <a:buChar char="ü"/>
            </a:pPr>
            <a:r>
              <a:rPr lang="en-GB" sz="1600" dirty="0"/>
              <a:t>A platform where students and staff meet for discussion and consultation about the students’ Course/Programme of study and other matters relevant to the quality of students' experience.</a:t>
            </a:r>
          </a:p>
          <a:p>
            <a:pPr lvl="1">
              <a:buFont typeface="Wingdings" pitchFamily="2" charset="2"/>
              <a:buChar char="ü"/>
            </a:pPr>
            <a:r>
              <a:rPr lang="en-US" sz="1600" dirty="0"/>
              <a:t>SSLC committee meetings to be held twice per semester, with the frequency reduced to once per semester as OUC grows into departments, each of which can have their own SSLCs. Students NEVER to be outnumbered at SSLC meetings. </a:t>
            </a:r>
          </a:p>
          <a:p>
            <a:pPr lvl="1">
              <a:buFont typeface="Wingdings" pitchFamily="2" charset="2"/>
              <a:buChar char="ü"/>
            </a:pPr>
            <a:r>
              <a:rPr lang="en-US" sz="1600" dirty="0"/>
              <a:t>SSLC meetings co-chaired by the the associate dean for student wellbeing and success and the OUC Student President (who </a:t>
            </a:r>
            <a:r>
              <a:rPr lang="en-GB" sz="1600" dirty="0"/>
              <a:t>is responsible for coordinating the Course Reps). The Student President is given the co-chair responsibility to clearly demonstrate that the representation process is a partnership between students and staff. </a:t>
            </a:r>
          </a:p>
          <a:p>
            <a:r>
              <a:rPr lang="en-GB" sz="2400" b="1" dirty="0"/>
              <a:t>PEER Support Scheme</a:t>
            </a:r>
          </a:p>
          <a:p>
            <a:pPr lvl="1">
              <a:buFont typeface="Wingdings" pitchFamily="2" charset="2"/>
              <a:buChar char="ü"/>
            </a:pPr>
            <a:r>
              <a:rPr lang="en-US" sz="1600" b="1" dirty="0"/>
              <a:t>Peer Mentoring </a:t>
            </a:r>
            <a:r>
              <a:rPr lang="en-GB" sz="1600" dirty="0"/>
              <a:t>Develop a PEER Mentor Scheme: fresher students are allocated a student Mentor from the same course. The Mentor is a friendly contact to support with the transition to Higher Education.</a:t>
            </a:r>
          </a:p>
          <a:p>
            <a:pPr lvl="1">
              <a:buFont typeface="Wingdings" pitchFamily="2" charset="2"/>
              <a:buChar char="ü"/>
            </a:pPr>
            <a:r>
              <a:rPr lang="en-GB" sz="1600" b="1" dirty="0"/>
              <a:t>Peer Assisted Learning (PAL) </a:t>
            </a:r>
            <a:r>
              <a:rPr lang="en-GB" sz="1600" dirty="0"/>
              <a:t>provides optional study sessions attached to a specific module or subject.                                   Sessions are facilitated by students who have already passed the module and/or year.</a:t>
            </a:r>
          </a:p>
          <a:p>
            <a:pPr lvl="1">
              <a:buFont typeface="Wingdings" pitchFamily="2" charset="2"/>
              <a:buChar char="ü"/>
            </a:pPr>
            <a:endParaRPr lang="en-GB" sz="1600" dirty="0"/>
          </a:p>
          <a:p>
            <a:pPr lvl="1">
              <a:buFont typeface="Wingdings" pitchFamily="2" charset="2"/>
              <a:buChar char="ü"/>
            </a:pPr>
            <a:endParaRPr lang="en-US" sz="1600" b="1" dirty="0"/>
          </a:p>
        </p:txBody>
      </p:sp>
      <p:pic>
        <p:nvPicPr>
          <p:cNvPr id="8" name="Picture 7" descr="A picture containing text&#10;&#10;Description automatically generated">
            <a:extLst>
              <a:ext uri="{FF2B5EF4-FFF2-40B4-BE49-F238E27FC236}">
                <a16:creationId xmlns:a16="http://schemas.microsoft.com/office/drawing/2014/main" id="{074670DF-7535-7946-9971-35F9E1EA0560}"/>
              </a:ext>
            </a:extLst>
          </p:cNvPr>
          <p:cNvPicPr>
            <a:picLocks noChangeAspect="1"/>
          </p:cNvPicPr>
          <p:nvPr/>
        </p:nvPicPr>
        <p:blipFill>
          <a:blip r:embed="rId3"/>
          <a:stretch>
            <a:fillRect/>
          </a:stretch>
        </p:blipFill>
        <p:spPr>
          <a:xfrm>
            <a:off x="0" y="5372100"/>
            <a:ext cx="4724400" cy="1485900"/>
          </a:xfrm>
          <a:prstGeom prst="rect">
            <a:avLst/>
          </a:prstGeom>
        </p:spPr>
      </p:pic>
      <p:sp>
        <p:nvSpPr>
          <p:cNvPr id="2" name="TextBox 1">
            <a:extLst>
              <a:ext uri="{FF2B5EF4-FFF2-40B4-BE49-F238E27FC236}">
                <a16:creationId xmlns:a16="http://schemas.microsoft.com/office/drawing/2014/main" id="{A1EADF34-BEB6-9A4B-9E6A-D9809D91EA21}"/>
              </a:ext>
            </a:extLst>
          </p:cNvPr>
          <p:cNvSpPr txBox="1"/>
          <p:nvPr/>
        </p:nvSpPr>
        <p:spPr>
          <a:xfrm>
            <a:off x="434373" y="-22302"/>
            <a:ext cx="7182667" cy="861774"/>
          </a:xfrm>
          <a:prstGeom prst="rect">
            <a:avLst/>
          </a:prstGeom>
          <a:noFill/>
        </p:spPr>
        <p:txBody>
          <a:bodyPr wrap="square" rtlCol="0">
            <a:spAutoFit/>
          </a:bodyPr>
          <a:lstStyle/>
          <a:p>
            <a:r>
              <a:rPr lang="en-GB" sz="3200" b="1" dirty="0">
                <a:solidFill>
                  <a:srgbClr val="000000"/>
                </a:solidFill>
                <a:latin typeface="Calibri" panose="020F0502020204030204" pitchFamily="34" charset="0"/>
                <a:cs typeface="Calibri" panose="020F0502020204030204" pitchFamily="34" charset="0"/>
              </a:rPr>
              <a:t>Student Wellbeing and Success at OUC</a:t>
            </a:r>
            <a:endParaRPr lang="en-US" sz="3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8622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4E9B2-C878-4FA8-9AB5-08ADC396FFF1}"/>
              </a:ext>
            </a:extLst>
          </p:cNvPr>
          <p:cNvSpPr/>
          <p:nvPr/>
        </p:nvSpPr>
        <p:spPr>
          <a:xfrm>
            <a:off x="-1" y="652573"/>
            <a:ext cx="12188951" cy="62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picture containing text&#10;&#10;Description automatically generated">
            <a:extLst>
              <a:ext uri="{FF2B5EF4-FFF2-40B4-BE49-F238E27FC236}">
                <a16:creationId xmlns:a16="http://schemas.microsoft.com/office/drawing/2014/main" id="{86C956A5-1631-4BC4-94A0-5731C36C6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892" y="334234"/>
            <a:ext cx="5507097" cy="1259179"/>
          </a:xfrm>
          <a:prstGeom prst="rect">
            <a:avLst/>
          </a:prstGeom>
        </p:spPr>
      </p:pic>
      <p:sp>
        <p:nvSpPr>
          <p:cNvPr id="13" name="Right Triangle 12">
            <a:extLst>
              <a:ext uri="{FF2B5EF4-FFF2-40B4-BE49-F238E27FC236}">
                <a16:creationId xmlns:a16="http://schemas.microsoft.com/office/drawing/2014/main" id="{FF4D582A-00EF-4739-9AA0-7F11450CC0C6}"/>
              </a:ext>
            </a:extLst>
          </p:cNvPr>
          <p:cNvSpPr/>
          <p:nvPr/>
        </p:nvSpPr>
        <p:spPr>
          <a:xfrm rot="16200000">
            <a:off x="9483113" y="4145835"/>
            <a:ext cx="2181706" cy="293211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B3A63D76-E735-40E8-A96F-2309CC454334}"/>
              </a:ext>
            </a:extLst>
          </p:cNvPr>
          <p:cNvGraphicFramePr/>
          <p:nvPr/>
        </p:nvGraphicFramePr>
        <p:xfrm>
          <a:off x="289066" y="1104259"/>
          <a:ext cx="11610816" cy="4862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90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917CC8A-63F8-4745-8D25-EBD8AF3586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0534" y="304309"/>
            <a:ext cx="3344596" cy="775559"/>
          </a:xfrm>
          <a:prstGeom prst="rect">
            <a:avLst/>
          </a:prstGeom>
        </p:spPr>
      </p:pic>
      <p:sp>
        <p:nvSpPr>
          <p:cNvPr id="3" name="Rectangle 2">
            <a:extLst>
              <a:ext uri="{FF2B5EF4-FFF2-40B4-BE49-F238E27FC236}">
                <a16:creationId xmlns:a16="http://schemas.microsoft.com/office/drawing/2014/main" id="{23E59684-AF25-41B6-97DC-542618C80EBC}"/>
              </a:ext>
            </a:extLst>
          </p:cNvPr>
          <p:cNvSpPr/>
          <p:nvPr/>
        </p:nvSpPr>
        <p:spPr>
          <a:xfrm flipV="1">
            <a:off x="346870" y="1272060"/>
            <a:ext cx="11498260" cy="45719"/>
          </a:xfrm>
          <a:prstGeom prst="rect">
            <a:avLst/>
          </a:prstGeom>
          <a:solidFill>
            <a:srgbClr val="0020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pitchFamily="18" charset="0"/>
              <a:ea typeface="+mn-ea"/>
              <a:cs typeface="+mn-cs"/>
            </a:endParaRPr>
          </a:p>
        </p:txBody>
      </p:sp>
      <p:sp>
        <p:nvSpPr>
          <p:cNvPr id="4" name="Title 3"/>
          <p:cNvSpPr>
            <a:spLocks noGrp="1"/>
          </p:cNvSpPr>
          <p:nvPr>
            <p:ph type="title"/>
          </p:nvPr>
        </p:nvSpPr>
        <p:spPr>
          <a:xfrm>
            <a:off x="395416" y="15017"/>
            <a:ext cx="4265484" cy="1346157"/>
          </a:xfrm>
        </p:spPr>
        <p:txBody>
          <a:bodyPr>
            <a:normAutofit/>
          </a:bodyPr>
          <a:lstStyle/>
          <a:p>
            <a:r>
              <a:rPr lang="en-US" sz="3200" b="1" dirty="0">
                <a:solidFill>
                  <a:srgbClr val="192857"/>
                </a:solidFill>
                <a:latin typeface="Calisto MT" panose="02040603050505030304" pitchFamily="18" charset="0"/>
              </a:rPr>
              <a:t>OUC Campus today…</a:t>
            </a:r>
            <a:endParaRPr lang="en-US" sz="3200" b="1" dirty="0">
              <a:solidFill>
                <a:srgbClr val="192857"/>
              </a:solidFill>
              <a:latin typeface="Calisto MT" panose="02040603050505030304" pitchFamily="18" charset="0"/>
              <a:cs typeface="Calibri Light"/>
            </a:endParaRPr>
          </a:p>
        </p:txBody>
      </p:sp>
      <p:pic>
        <p:nvPicPr>
          <p:cNvPr id="5" name="Picture 5" descr=".jpg">
            <a:extLst>
              <a:ext uri="{FF2B5EF4-FFF2-40B4-BE49-F238E27FC236}">
                <a16:creationId xmlns:a16="http://schemas.microsoft.com/office/drawing/2014/main" id="{17CEA976-694A-45B7-ABE0-18027001ECD9}"/>
              </a:ext>
            </a:extLst>
          </p:cNvPr>
          <p:cNvPicPr>
            <a:picLocks noChangeAspect="1"/>
          </p:cNvPicPr>
          <p:nvPr/>
        </p:nvPicPr>
        <p:blipFill>
          <a:blip r:embed="rId4"/>
          <a:stretch>
            <a:fillRect/>
          </a:stretch>
        </p:blipFill>
        <p:spPr>
          <a:xfrm>
            <a:off x="221246" y="4147086"/>
            <a:ext cx="2743199" cy="1831388"/>
          </a:xfrm>
          <a:prstGeom prst="rect">
            <a:avLst/>
          </a:prstGeom>
        </p:spPr>
      </p:pic>
      <p:pic>
        <p:nvPicPr>
          <p:cNvPr id="6" name="Picture 6" descr=".jpg">
            <a:extLst>
              <a:ext uri="{FF2B5EF4-FFF2-40B4-BE49-F238E27FC236}">
                <a16:creationId xmlns:a16="http://schemas.microsoft.com/office/drawing/2014/main" id="{FBDC06BF-AA79-4610-B179-06E7A9EE5976}"/>
              </a:ext>
            </a:extLst>
          </p:cNvPr>
          <p:cNvPicPr>
            <a:picLocks noChangeAspect="1"/>
          </p:cNvPicPr>
          <p:nvPr/>
        </p:nvPicPr>
        <p:blipFill>
          <a:blip r:embed="rId5"/>
          <a:stretch>
            <a:fillRect/>
          </a:stretch>
        </p:blipFill>
        <p:spPr>
          <a:xfrm>
            <a:off x="1459738" y="1529128"/>
            <a:ext cx="3097355" cy="2067826"/>
          </a:xfrm>
          <a:prstGeom prst="rect">
            <a:avLst/>
          </a:prstGeom>
        </p:spPr>
      </p:pic>
      <p:pic>
        <p:nvPicPr>
          <p:cNvPr id="7" name="Picture 7" descr=".jpg">
            <a:extLst>
              <a:ext uri="{FF2B5EF4-FFF2-40B4-BE49-F238E27FC236}">
                <a16:creationId xmlns:a16="http://schemas.microsoft.com/office/drawing/2014/main" id="{98C6109B-2BC2-4770-B4B2-2DC7062C6F42}"/>
              </a:ext>
            </a:extLst>
          </p:cNvPr>
          <p:cNvPicPr>
            <a:picLocks noChangeAspect="1"/>
          </p:cNvPicPr>
          <p:nvPr/>
        </p:nvPicPr>
        <p:blipFill>
          <a:blip r:embed="rId6"/>
          <a:stretch>
            <a:fillRect/>
          </a:stretch>
        </p:blipFill>
        <p:spPr>
          <a:xfrm>
            <a:off x="8038412" y="1529128"/>
            <a:ext cx="3097354" cy="2067826"/>
          </a:xfrm>
          <a:prstGeom prst="rect">
            <a:avLst/>
          </a:prstGeom>
        </p:spPr>
      </p:pic>
      <p:pic>
        <p:nvPicPr>
          <p:cNvPr id="8" name="Picture 8" descr=".jpg">
            <a:extLst>
              <a:ext uri="{FF2B5EF4-FFF2-40B4-BE49-F238E27FC236}">
                <a16:creationId xmlns:a16="http://schemas.microsoft.com/office/drawing/2014/main" id="{DA019912-F0D5-49FC-BE8A-E577EB4EEDC6}"/>
              </a:ext>
            </a:extLst>
          </p:cNvPr>
          <p:cNvPicPr>
            <a:picLocks noChangeAspect="1"/>
          </p:cNvPicPr>
          <p:nvPr/>
        </p:nvPicPr>
        <p:blipFill>
          <a:blip r:embed="rId7"/>
          <a:stretch>
            <a:fillRect/>
          </a:stretch>
        </p:blipFill>
        <p:spPr>
          <a:xfrm>
            <a:off x="4763981" y="1529128"/>
            <a:ext cx="3097354" cy="2067826"/>
          </a:xfrm>
          <a:prstGeom prst="rect">
            <a:avLst/>
          </a:prstGeom>
        </p:spPr>
      </p:pic>
      <p:pic>
        <p:nvPicPr>
          <p:cNvPr id="9" name="Picture 9" descr=".jpg">
            <a:extLst>
              <a:ext uri="{FF2B5EF4-FFF2-40B4-BE49-F238E27FC236}">
                <a16:creationId xmlns:a16="http://schemas.microsoft.com/office/drawing/2014/main" id="{73ED6F07-B24B-4F60-98F6-CC99AA4E2E2F}"/>
              </a:ext>
            </a:extLst>
          </p:cNvPr>
          <p:cNvPicPr>
            <a:picLocks noChangeAspect="1"/>
          </p:cNvPicPr>
          <p:nvPr/>
        </p:nvPicPr>
        <p:blipFill>
          <a:blip r:embed="rId8"/>
          <a:stretch>
            <a:fillRect/>
          </a:stretch>
        </p:blipFill>
        <p:spPr>
          <a:xfrm>
            <a:off x="3176570" y="4147087"/>
            <a:ext cx="2743199" cy="1831388"/>
          </a:xfrm>
          <a:prstGeom prst="rect">
            <a:avLst/>
          </a:prstGeom>
        </p:spPr>
      </p:pic>
      <p:pic>
        <p:nvPicPr>
          <p:cNvPr id="10" name="Picture 10" descr=".jpg">
            <a:extLst>
              <a:ext uri="{FF2B5EF4-FFF2-40B4-BE49-F238E27FC236}">
                <a16:creationId xmlns:a16="http://schemas.microsoft.com/office/drawing/2014/main" id="{AC799D0E-841F-40E0-ABBC-F1CBA0C380C0}"/>
              </a:ext>
            </a:extLst>
          </p:cNvPr>
          <p:cNvPicPr>
            <a:picLocks noChangeAspect="1"/>
          </p:cNvPicPr>
          <p:nvPr/>
        </p:nvPicPr>
        <p:blipFill>
          <a:blip r:embed="rId9"/>
          <a:stretch>
            <a:fillRect/>
          </a:stretch>
        </p:blipFill>
        <p:spPr>
          <a:xfrm>
            <a:off x="9231381" y="4147087"/>
            <a:ext cx="2743199" cy="1831388"/>
          </a:xfrm>
          <a:prstGeom prst="rect">
            <a:avLst/>
          </a:prstGeom>
        </p:spPr>
      </p:pic>
      <p:pic>
        <p:nvPicPr>
          <p:cNvPr id="11" name="Picture 11" descr=".jpg">
            <a:extLst>
              <a:ext uri="{FF2B5EF4-FFF2-40B4-BE49-F238E27FC236}">
                <a16:creationId xmlns:a16="http://schemas.microsoft.com/office/drawing/2014/main" id="{0509A6F5-84AF-45FF-A344-18256903788D}"/>
              </a:ext>
            </a:extLst>
          </p:cNvPr>
          <p:cNvPicPr>
            <a:picLocks noChangeAspect="1"/>
          </p:cNvPicPr>
          <p:nvPr/>
        </p:nvPicPr>
        <p:blipFill>
          <a:blip r:embed="rId10"/>
          <a:stretch>
            <a:fillRect/>
          </a:stretch>
        </p:blipFill>
        <p:spPr>
          <a:xfrm>
            <a:off x="6224570" y="4147088"/>
            <a:ext cx="2743199" cy="1831388"/>
          </a:xfrm>
          <a:prstGeom prst="rect">
            <a:avLst/>
          </a:prstGeom>
        </p:spPr>
      </p:pic>
      <p:sp>
        <p:nvSpPr>
          <p:cNvPr id="12" name="TextBox 11">
            <a:extLst>
              <a:ext uri="{FF2B5EF4-FFF2-40B4-BE49-F238E27FC236}">
                <a16:creationId xmlns:a16="http://schemas.microsoft.com/office/drawing/2014/main" id="{CDDEAD30-B8CD-4BE6-984D-F1AF026A68B4}"/>
              </a:ext>
            </a:extLst>
          </p:cNvPr>
          <p:cNvSpPr txBox="1"/>
          <p:nvPr/>
        </p:nvSpPr>
        <p:spPr>
          <a:xfrm>
            <a:off x="2658800" y="3667892"/>
            <a:ext cx="699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sto MT" panose="02040603050505030304" pitchFamily="18" charset="0"/>
                <a:ea typeface="+mn-ea"/>
                <a:cs typeface="+mn-cs"/>
              </a:rPr>
              <a:t>Café </a:t>
            </a:r>
          </a:p>
        </p:txBody>
      </p:sp>
      <p:sp>
        <p:nvSpPr>
          <p:cNvPr id="20" name="TextBox 19">
            <a:extLst>
              <a:ext uri="{FF2B5EF4-FFF2-40B4-BE49-F238E27FC236}">
                <a16:creationId xmlns:a16="http://schemas.microsoft.com/office/drawing/2014/main" id="{584581BB-85D5-4588-B25B-F77FCFD67803}"/>
              </a:ext>
            </a:extLst>
          </p:cNvPr>
          <p:cNvSpPr txBox="1"/>
          <p:nvPr/>
        </p:nvSpPr>
        <p:spPr>
          <a:xfrm>
            <a:off x="5736295" y="3651512"/>
            <a:ext cx="9765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sto MT" panose="02040603050505030304" pitchFamily="18" charset="0"/>
                <a:ea typeface="+mn-ea"/>
                <a:cs typeface="+mn-cs"/>
              </a:rPr>
              <a:t>Library </a:t>
            </a:r>
          </a:p>
        </p:txBody>
      </p:sp>
      <p:sp>
        <p:nvSpPr>
          <p:cNvPr id="21" name="TextBox 20">
            <a:extLst>
              <a:ext uri="{FF2B5EF4-FFF2-40B4-BE49-F238E27FC236}">
                <a16:creationId xmlns:a16="http://schemas.microsoft.com/office/drawing/2014/main" id="{BE9FDB8F-9AE6-4E62-895E-746908192896}"/>
              </a:ext>
            </a:extLst>
          </p:cNvPr>
          <p:cNvSpPr txBox="1"/>
          <p:nvPr/>
        </p:nvSpPr>
        <p:spPr>
          <a:xfrm>
            <a:off x="9151713" y="3596954"/>
            <a:ext cx="8707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sto MT" panose="02040603050505030304" pitchFamily="18" charset="0"/>
                <a:ea typeface="+mn-ea"/>
                <a:cs typeface="+mn-cs"/>
              </a:rPr>
              <a:t>Lobby </a:t>
            </a:r>
          </a:p>
        </p:txBody>
      </p:sp>
      <p:sp>
        <p:nvSpPr>
          <p:cNvPr id="22" name="TextBox 21">
            <a:extLst>
              <a:ext uri="{FF2B5EF4-FFF2-40B4-BE49-F238E27FC236}">
                <a16:creationId xmlns:a16="http://schemas.microsoft.com/office/drawing/2014/main" id="{3C7C78A2-C30C-4E9D-B4F3-FD5483C99CF3}"/>
              </a:ext>
            </a:extLst>
          </p:cNvPr>
          <p:cNvSpPr txBox="1"/>
          <p:nvPr/>
        </p:nvSpPr>
        <p:spPr>
          <a:xfrm>
            <a:off x="798455" y="5996649"/>
            <a:ext cx="12907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sto MT" panose="02040603050505030304" pitchFamily="18" charset="0"/>
                <a:ea typeface="+mn-ea"/>
                <a:cs typeface="+mn-cs"/>
              </a:rPr>
              <a:t>Classroom </a:t>
            </a:r>
          </a:p>
        </p:txBody>
      </p:sp>
      <p:sp>
        <p:nvSpPr>
          <p:cNvPr id="23" name="TextBox 22">
            <a:extLst>
              <a:ext uri="{FF2B5EF4-FFF2-40B4-BE49-F238E27FC236}">
                <a16:creationId xmlns:a16="http://schemas.microsoft.com/office/drawing/2014/main" id="{13D5EF32-067B-4D6D-B1F9-C3683CB3C3A2}"/>
              </a:ext>
            </a:extLst>
          </p:cNvPr>
          <p:cNvSpPr txBox="1"/>
          <p:nvPr/>
        </p:nvSpPr>
        <p:spPr>
          <a:xfrm>
            <a:off x="3159495" y="6013534"/>
            <a:ext cx="30028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sto MT" panose="02040603050505030304" pitchFamily="18" charset="0"/>
                <a:ea typeface="+mn-ea"/>
                <a:cs typeface="+mn-cs"/>
              </a:rPr>
              <a:t>Student Entertainment Area </a:t>
            </a:r>
          </a:p>
        </p:txBody>
      </p:sp>
      <p:sp>
        <p:nvSpPr>
          <p:cNvPr id="24" name="TextBox 23">
            <a:extLst>
              <a:ext uri="{FF2B5EF4-FFF2-40B4-BE49-F238E27FC236}">
                <a16:creationId xmlns:a16="http://schemas.microsoft.com/office/drawing/2014/main" id="{0B18FB27-B331-4953-AB5F-B1DC4F614F90}"/>
              </a:ext>
            </a:extLst>
          </p:cNvPr>
          <p:cNvSpPr txBox="1"/>
          <p:nvPr/>
        </p:nvSpPr>
        <p:spPr>
          <a:xfrm>
            <a:off x="6897932" y="5996649"/>
            <a:ext cx="13964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sto MT" panose="02040603050505030304" pitchFamily="18" charset="0"/>
                <a:ea typeface="+mn-ea"/>
                <a:cs typeface="+mn-cs"/>
              </a:rPr>
              <a:t>Auditorium </a:t>
            </a:r>
          </a:p>
        </p:txBody>
      </p:sp>
      <p:sp>
        <p:nvSpPr>
          <p:cNvPr id="25" name="TextBox 24">
            <a:extLst>
              <a:ext uri="{FF2B5EF4-FFF2-40B4-BE49-F238E27FC236}">
                <a16:creationId xmlns:a16="http://schemas.microsoft.com/office/drawing/2014/main" id="{A41D7075-8C12-4ED6-98D8-CCF84D4DD64A}"/>
              </a:ext>
            </a:extLst>
          </p:cNvPr>
          <p:cNvSpPr txBox="1"/>
          <p:nvPr/>
        </p:nvSpPr>
        <p:spPr>
          <a:xfrm>
            <a:off x="9404703" y="5974610"/>
            <a:ext cx="23965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sto MT" panose="02040603050505030304" pitchFamily="18" charset="0"/>
                <a:ea typeface="+mn-ea"/>
                <a:cs typeface="+mn-cs"/>
              </a:rPr>
              <a:t>Civil Engineering Lab </a:t>
            </a:r>
          </a:p>
        </p:txBody>
      </p:sp>
    </p:spTree>
    <p:extLst>
      <p:ext uri="{BB962C8B-B14F-4D97-AF65-F5344CB8AC3E}">
        <p14:creationId xmlns:p14="http://schemas.microsoft.com/office/powerpoint/2010/main" val="293618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pg">
            <a:extLst>
              <a:ext uri="{FF2B5EF4-FFF2-40B4-BE49-F238E27FC236}">
                <a16:creationId xmlns:a16="http://schemas.microsoft.com/office/drawing/2014/main" id="{F8AA9908-E075-460D-B703-7E22B650E011}"/>
              </a:ext>
            </a:extLst>
          </p:cNvPr>
          <p:cNvPicPr>
            <a:picLocks noChangeAspect="1"/>
          </p:cNvPicPr>
          <p:nvPr/>
        </p:nvPicPr>
        <p:blipFill rotWithShape="1">
          <a:blip r:embed="rId3"/>
          <a:srcRect l="4147" t="6336" r="-12289" b="4263"/>
          <a:stretch/>
        </p:blipFill>
        <p:spPr>
          <a:xfrm>
            <a:off x="20" y="0"/>
            <a:ext cx="13774037" cy="6884246"/>
          </a:xfrm>
          <a:prstGeom prst="rect">
            <a:avLst/>
          </a:prstGeom>
        </p:spPr>
      </p:pic>
      <p:sp>
        <p:nvSpPr>
          <p:cNvPr id="3" name="Content Placeholder 2">
            <a:extLst>
              <a:ext uri="{FF2B5EF4-FFF2-40B4-BE49-F238E27FC236}">
                <a16:creationId xmlns:a16="http://schemas.microsoft.com/office/drawing/2014/main" id="{2EB8000F-8BCC-482D-AC56-636148C50703}"/>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sz="3200" b="1">
                <a:latin typeface="Calisto MT" panose="02040603050505030304" pitchFamily="18" charset="0"/>
              </a:rPr>
              <a:t>….Learn &amp; Achieve!</a:t>
            </a:r>
            <a:endParaRPr lang="en-US" sz="3200" b="1">
              <a:latin typeface="Calisto MT" panose="02040603050505030304" pitchFamily="18" charset="0"/>
              <a:cs typeface="Calibri"/>
            </a:endParaRPr>
          </a:p>
        </p:txBody>
      </p:sp>
      <p:pic>
        <p:nvPicPr>
          <p:cNvPr id="4" name="Picture 3">
            <a:extLst>
              <a:ext uri="{FF2B5EF4-FFF2-40B4-BE49-F238E27FC236}">
                <a16:creationId xmlns:a16="http://schemas.microsoft.com/office/drawing/2014/main" id="{98F024E8-25E6-4730-B82E-94055D869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0552" y="6481612"/>
            <a:ext cx="1043485" cy="242199"/>
          </a:xfrm>
          <a:prstGeom prst="rect">
            <a:avLst/>
          </a:prstGeom>
        </p:spPr>
      </p:pic>
    </p:spTree>
    <p:extLst>
      <p:ext uri="{BB962C8B-B14F-4D97-AF65-F5344CB8AC3E}">
        <p14:creationId xmlns:p14="http://schemas.microsoft.com/office/powerpoint/2010/main" val="165066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61B3D21-994E-4BD7-A771-ECE3947995A4}"/>
              </a:ext>
            </a:extLst>
          </p:cNvPr>
          <p:cNvSpPr/>
          <p:nvPr/>
        </p:nvSpPr>
        <p:spPr>
          <a:xfrm>
            <a:off x="-1" y="-2208"/>
            <a:ext cx="12192000" cy="11482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6013E17-B7D5-4C4D-82E2-E2D98B55AC57}"/>
              </a:ext>
            </a:extLst>
          </p:cNvPr>
          <p:cNvSpPr/>
          <p:nvPr/>
        </p:nvSpPr>
        <p:spPr>
          <a:xfrm>
            <a:off x="540523" y="3967272"/>
            <a:ext cx="3445192" cy="242860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92731F8-0F98-436F-A50E-3B3BAE166440}"/>
              </a:ext>
            </a:extLst>
          </p:cNvPr>
          <p:cNvSpPr/>
          <p:nvPr/>
        </p:nvSpPr>
        <p:spPr>
          <a:xfrm>
            <a:off x="6442185" y="1640710"/>
            <a:ext cx="3450847" cy="230540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3">
            <a:extLst>
              <a:ext uri="{FF2B5EF4-FFF2-40B4-BE49-F238E27FC236}">
                <a16:creationId xmlns:a16="http://schemas.microsoft.com/office/drawing/2014/main" id="{CA68008E-80DD-42A6-AB61-1B0F76020F84}"/>
              </a:ext>
            </a:extLst>
          </p:cNvPr>
          <p:cNvSpPr>
            <a:spLocks noGrp="1"/>
          </p:cNvSpPr>
          <p:nvPr>
            <p:ph type="title"/>
          </p:nvPr>
        </p:nvSpPr>
        <p:spPr>
          <a:xfrm>
            <a:off x="754742" y="26092"/>
            <a:ext cx="5185002" cy="677876"/>
          </a:xfrm>
        </p:spPr>
        <p:txBody>
          <a:bodyPr vert="horz" lIns="91440" tIns="45720" rIns="91440" bIns="45720" rtlCol="0" anchor="ctr">
            <a:normAutofit/>
          </a:bodyPr>
          <a:lstStyle/>
          <a:p>
            <a:pPr algn="ctr"/>
            <a:r>
              <a:rPr lang="en-US" sz="3200" b="1" kern="1200">
                <a:solidFill>
                  <a:srgbClr val="192857"/>
                </a:solidFill>
                <a:latin typeface="Calisto MT"/>
              </a:rPr>
              <a:t>Students’ Life</a:t>
            </a:r>
            <a:r>
              <a:rPr lang="en-US" sz="3200" b="1">
                <a:solidFill>
                  <a:srgbClr val="192857"/>
                </a:solidFill>
                <a:latin typeface="Calisto MT"/>
              </a:rPr>
              <a:t> @</a:t>
            </a:r>
            <a:endParaRPr lang="en-US" sz="3200" b="1" kern="1200">
              <a:solidFill>
                <a:srgbClr val="192857"/>
              </a:solidFill>
              <a:latin typeface="Calisto MT"/>
            </a:endParaRPr>
          </a:p>
        </p:txBody>
      </p:sp>
      <p:sp>
        <p:nvSpPr>
          <p:cNvPr id="23" name="Rectangle 22">
            <a:extLst>
              <a:ext uri="{FF2B5EF4-FFF2-40B4-BE49-F238E27FC236}">
                <a16:creationId xmlns:a16="http://schemas.microsoft.com/office/drawing/2014/main" id="{13D669BD-9A56-4716-9585-C01986D77537}"/>
              </a:ext>
            </a:extLst>
          </p:cNvPr>
          <p:cNvSpPr/>
          <p:nvPr/>
        </p:nvSpPr>
        <p:spPr>
          <a:xfrm>
            <a:off x="2416545" y="1640710"/>
            <a:ext cx="3450847" cy="230540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CA9CE3F2-81CE-4026-9058-70B9B4E04C9C}"/>
              </a:ext>
            </a:extLst>
          </p:cNvPr>
          <p:cNvSpPr/>
          <p:nvPr/>
        </p:nvSpPr>
        <p:spPr>
          <a:xfrm>
            <a:off x="11437257" y="6151825"/>
            <a:ext cx="754743" cy="706175"/>
          </a:xfrm>
          <a:prstGeom prst="triangle">
            <a:avLst>
              <a:gd name="adj" fmla="val 100000"/>
            </a:avLst>
          </a:prstGeom>
          <a:solidFill>
            <a:srgbClr val="19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49D10736-4BE4-47F3-BD90-600B65A6929A}"/>
              </a:ext>
            </a:extLst>
          </p:cNvPr>
          <p:cNvSpPr/>
          <p:nvPr/>
        </p:nvSpPr>
        <p:spPr>
          <a:xfrm rot="10800000">
            <a:off x="0" y="-20903"/>
            <a:ext cx="754743" cy="706175"/>
          </a:xfrm>
          <a:prstGeom prst="triangle">
            <a:avLst>
              <a:gd name="adj" fmla="val 100000"/>
            </a:avLst>
          </a:prstGeom>
          <a:solidFill>
            <a:srgbClr val="19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3">
            <a:extLst>
              <a:ext uri="{FF2B5EF4-FFF2-40B4-BE49-F238E27FC236}">
                <a16:creationId xmlns:a16="http://schemas.microsoft.com/office/drawing/2014/main" id="{C2DEFB51-9885-4205-955D-570586FE05A3}"/>
              </a:ext>
            </a:extLst>
          </p:cNvPr>
          <p:cNvSpPr txBox="1">
            <a:spLocks/>
          </p:cNvSpPr>
          <p:nvPr/>
        </p:nvSpPr>
        <p:spPr>
          <a:xfrm>
            <a:off x="2002478" y="1146002"/>
            <a:ext cx="4220570" cy="677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solidFill>
                  <a:srgbClr val="192857"/>
                </a:solidFill>
                <a:latin typeface="Calisto MT" panose="02040603050505030304" pitchFamily="18" charset="0"/>
              </a:rPr>
              <a:t>Int. Charity Week Event</a:t>
            </a:r>
          </a:p>
        </p:txBody>
      </p:sp>
      <p:sp>
        <p:nvSpPr>
          <p:cNvPr id="30" name="Title 3">
            <a:extLst>
              <a:ext uri="{FF2B5EF4-FFF2-40B4-BE49-F238E27FC236}">
                <a16:creationId xmlns:a16="http://schemas.microsoft.com/office/drawing/2014/main" id="{C6C9D11A-94E7-4632-94A7-4787167022CE}"/>
              </a:ext>
            </a:extLst>
          </p:cNvPr>
          <p:cNvSpPr txBox="1">
            <a:spLocks/>
          </p:cNvSpPr>
          <p:nvPr/>
        </p:nvSpPr>
        <p:spPr>
          <a:xfrm>
            <a:off x="5948708" y="1144895"/>
            <a:ext cx="4588123" cy="677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solidFill>
                  <a:srgbClr val="192857"/>
                </a:solidFill>
                <a:latin typeface="Calisto MT"/>
              </a:rPr>
              <a:t>Breast Cancer Awareness &amp; Fundraising</a:t>
            </a:r>
          </a:p>
        </p:txBody>
      </p:sp>
      <p:sp>
        <p:nvSpPr>
          <p:cNvPr id="32" name="TextBox 31">
            <a:extLst>
              <a:ext uri="{FF2B5EF4-FFF2-40B4-BE49-F238E27FC236}">
                <a16:creationId xmlns:a16="http://schemas.microsoft.com/office/drawing/2014/main" id="{A7052071-E234-4CCF-98D4-D1809849EC07}"/>
              </a:ext>
            </a:extLst>
          </p:cNvPr>
          <p:cNvSpPr txBox="1"/>
          <p:nvPr/>
        </p:nvSpPr>
        <p:spPr>
          <a:xfrm>
            <a:off x="299243" y="580447"/>
            <a:ext cx="6096000" cy="523220"/>
          </a:xfrm>
          <a:prstGeom prst="rect">
            <a:avLst/>
          </a:prstGeom>
          <a:noFill/>
        </p:spPr>
        <p:txBody>
          <a:bodyPr wrap="square">
            <a:spAutoFit/>
          </a:bodyPr>
          <a:lstStyle/>
          <a:p>
            <a:pPr algn="ctr"/>
            <a:r>
              <a:rPr lang="en-US" sz="2800" b="1" kern="1200">
                <a:solidFill>
                  <a:srgbClr val="192857"/>
                </a:solidFill>
                <a:latin typeface="Calisto MT" panose="02040603050505030304" pitchFamily="18" charset="0"/>
              </a:rPr>
              <a:t>2020 – 2021 </a:t>
            </a:r>
            <a:endParaRPr lang="en-GB" sz="2800">
              <a:solidFill>
                <a:srgbClr val="192857"/>
              </a:solidFill>
            </a:endParaRPr>
          </a:p>
        </p:txBody>
      </p:sp>
      <p:sp>
        <p:nvSpPr>
          <p:cNvPr id="33" name="Title 3">
            <a:extLst>
              <a:ext uri="{FF2B5EF4-FFF2-40B4-BE49-F238E27FC236}">
                <a16:creationId xmlns:a16="http://schemas.microsoft.com/office/drawing/2014/main" id="{56C01A57-00D6-44DC-B246-88D53A2C287C}"/>
              </a:ext>
            </a:extLst>
          </p:cNvPr>
          <p:cNvSpPr txBox="1">
            <a:spLocks/>
          </p:cNvSpPr>
          <p:nvPr/>
        </p:nvSpPr>
        <p:spPr>
          <a:xfrm>
            <a:off x="73446" y="6255045"/>
            <a:ext cx="4220570" cy="677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solidFill>
                  <a:srgbClr val="192857"/>
                </a:solidFill>
                <a:latin typeface="Calisto MT"/>
              </a:rPr>
              <a:t>VR Video Gaming Competition</a:t>
            </a:r>
          </a:p>
        </p:txBody>
      </p:sp>
      <p:pic>
        <p:nvPicPr>
          <p:cNvPr id="38" name="Picture 37" descr="A picture containing text&#10;&#10;Description automatically generated">
            <a:extLst>
              <a:ext uri="{FF2B5EF4-FFF2-40B4-BE49-F238E27FC236}">
                <a16:creationId xmlns:a16="http://schemas.microsoft.com/office/drawing/2014/main" id="{305AE4ED-0495-4F40-A4FB-27E1D7872E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9197" y="116310"/>
            <a:ext cx="3908060" cy="893565"/>
          </a:xfrm>
          <a:prstGeom prst="rect">
            <a:avLst/>
          </a:prstGeom>
        </p:spPr>
      </p:pic>
      <p:sp>
        <p:nvSpPr>
          <p:cNvPr id="39" name="Rectangle 38">
            <a:extLst>
              <a:ext uri="{FF2B5EF4-FFF2-40B4-BE49-F238E27FC236}">
                <a16:creationId xmlns:a16="http://schemas.microsoft.com/office/drawing/2014/main" id="{4A05133A-8355-4EAF-BB0E-2F64220D3FD8}"/>
              </a:ext>
            </a:extLst>
          </p:cNvPr>
          <p:cNvSpPr/>
          <p:nvPr/>
        </p:nvSpPr>
        <p:spPr>
          <a:xfrm>
            <a:off x="4500452" y="3967272"/>
            <a:ext cx="3445192" cy="2428606"/>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itle 3">
            <a:extLst>
              <a:ext uri="{FF2B5EF4-FFF2-40B4-BE49-F238E27FC236}">
                <a16:creationId xmlns:a16="http://schemas.microsoft.com/office/drawing/2014/main" id="{50CDCF4B-B67C-4A85-A499-9255EA7538CE}"/>
              </a:ext>
            </a:extLst>
          </p:cNvPr>
          <p:cNvSpPr txBox="1">
            <a:spLocks/>
          </p:cNvSpPr>
          <p:nvPr/>
        </p:nvSpPr>
        <p:spPr>
          <a:xfrm>
            <a:off x="3947039" y="6254484"/>
            <a:ext cx="4220570" cy="677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solidFill>
                  <a:srgbClr val="192857"/>
                </a:solidFill>
                <a:latin typeface="Calisto MT" panose="02040603050505030304" pitchFamily="18" charset="0"/>
              </a:rPr>
              <a:t>Kayaking Trip</a:t>
            </a:r>
          </a:p>
        </p:txBody>
      </p:sp>
      <p:pic>
        <p:nvPicPr>
          <p:cNvPr id="20" name="Picture 19" descr="A group of people standing in a field&#10;&#10;Description automatically generated">
            <a:extLst>
              <a:ext uri="{FF2B5EF4-FFF2-40B4-BE49-F238E27FC236}">
                <a16:creationId xmlns:a16="http://schemas.microsoft.com/office/drawing/2014/main" id="{B08D8FF1-FBC6-4B2D-9549-6417C47BAD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9434" y="3946116"/>
            <a:ext cx="3445194" cy="2428606"/>
          </a:xfrm>
          <a:prstGeom prst="rect">
            <a:avLst/>
          </a:prstGeom>
        </p:spPr>
      </p:pic>
      <p:sp>
        <p:nvSpPr>
          <p:cNvPr id="21" name="Title 3">
            <a:extLst>
              <a:ext uri="{FF2B5EF4-FFF2-40B4-BE49-F238E27FC236}">
                <a16:creationId xmlns:a16="http://schemas.microsoft.com/office/drawing/2014/main" id="{EFF3754C-1AD5-40F7-89BD-ECD3755FD24D}"/>
              </a:ext>
            </a:extLst>
          </p:cNvPr>
          <p:cNvSpPr txBox="1">
            <a:spLocks/>
          </p:cNvSpPr>
          <p:nvPr/>
        </p:nvSpPr>
        <p:spPr>
          <a:xfrm>
            <a:off x="7981746" y="6253785"/>
            <a:ext cx="4220570" cy="677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solidFill>
                  <a:srgbClr val="192857"/>
                </a:solidFill>
                <a:latin typeface="Calisto MT"/>
              </a:rPr>
              <a:t>Excursion </a:t>
            </a:r>
          </a:p>
        </p:txBody>
      </p:sp>
    </p:spTree>
    <p:extLst>
      <p:ext uri="{BB962C8B-B14F-4D97-AF65-F5344CB8AC3E}">
        <p14:creationId xmlns:p14="http://schemas.microsoft.com/office/powerpoint/2010/main" val="326064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61B3D21-994E-4BD7-A771-ECE3947995A4}"/>
              </a:ext>
            </a:extLst>
          </p:cNvPr>
          <p:cNvSpPr/>
          <p:nvPr/>
        </p:nvSpPr>
        <p:spPr>
          <a:xfrm>
            <a:off x="-1" y="-2208"/>
            <a:ext cx="12192000" cy="11482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3">
            <a:extLst>
              <a:ext uri="{FF2B5EF4-FFF2-40B4-BE49-F238E27FC236}">
                <a16:creationId xmlns:a16="http://schemas.microsoft.com/office/drawing/2014/main" id="{CA68008E-80DD-42A6-AB61-1B0F76020F84}"/>
              </a:ext>
            </a:extLst>
          </p:cNvPr>
          <p:cNvSpPr>
            <a:spLocks noGrp="1"/>
          </p:cNvSpPr>
          <p:nvPr>
            <p:ph type="title"/>
          </p:nvPr>
        </p:nvSpPr>
        <p:spPr>
          <a:xfrm>
            <a:off x="754742" y="26092"/>
            <a:ext cx="5185002" cy="677876"/>
          </a:xfrm>
        </p:spPr>
        <p:txBody>
          <a:bodyPr vert="horz" lIns="91440" tIns="45720" rIns="91440" bIns="45720" rtlCol="0" anchor="ctr">
            <a:normAutofit/>
          </a:bodyPr>
          <a:lstStyle/>
          <a:p>
            <a:pPr algn="ctr"/>
            <a:r>
              <a:rPr lang="en-US" sz="3200" b="1" kern="1200">
                <a:solidFill>
                  <a:srgbClr val="192857"/>
                </a:solidFill>
                <a:latin typeface="Calisto MT" panose="02040603050505030304" pitchFamily="18" charset="0"/>
              </a:rPr>
              <a:t>Students’ Life Experience</a:t>
            </a:r>
          </a:p>
        </p:txBody>
      </p:sp>
      <p:sp>
        <p:nvSpPr>
          <p:cNvPr id="24" name="Isosceles Triangle 23">
            <a:extLst>
              <a:ext uri="{FF2B5EF4-FFF2-40B4-BE49-F238E27FC236}">
                <a16:creationId xmlns:a16="http://schemas.microsoft.com/office/drawing/2014/main" id="{CA9CE3F2-81CE-4026-9058-70B9B4E04C9C}"/>
              </a:ext>
            </a:extLst>
          </p:cNvPr>
          <p:cNvSpPr/>
          <p:nvPr/>
        </p:nvSpPr>
        <p:spPr>
          <a:xfrm>
            <a:off x="11437257" y="6151825"/>
            <a:ext cx="754743" cy="706175"/>
          </a:xfrm>
          <a:prstGeom prst="triangle">
            <a:avLst>
              <a:gd name="adj" fmla="val 100000"/>
            </a:avLst>
          </a:prstGeom>
          <a:solidFill>
            <a:srgbClr val="19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49D10736-4BE4-47F3-BD90-600B65A6929A}"/>
              </a:ext>
            </a:extLst>
          </p:cNvPr>
          <p:cNvSpPr/>
          <p:nvPr/>
        </p:nvSpPr>
        <p:spPr>
          <a:xfrm rot="10800000">
            <a:off x="0" y="-20903"/>
            <a:ext cx="754743" cy="706175"/>
          </a:xfrm>
          <a:prstGeom prst="triangle">
            <a:avLst>
              <a:gd name="adj" fmla="val 100000"/>
            </a:avLst>
          </a:prstGeom>
          <a:solidFill>
            <a:srgbClr val="192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7052071-E234-4CCF-98D4-D1809849EC07}"/>
              </a:ext>
            </a:extLst>
          </p:cNvPr>
          <p:cNvSpPr txBox="1"/>
          <p:nvPr/>
        </p:nvSpPr>
        <p:spPr>
          <a:xfrm>
            <a:off x="299243" y="580447"/>
            <a:ext cx="6096000" cy="523220"/>
          </a:xfrm>
          <a:prstGeom prst="rect">
            <a:avLst/>
          </a:prstGeom>
          <a:noFill/>
        </p:spPr>
        <p:txBody>
          <a:bodyPr wrap="square">
            <a:spAutoFit/>
          </a:bodyPr>
          <a:lstStyle/>
          <a:p>
            <a:pPr algn="ctr"/>
            <a:r>
              <a:rPr lang="en-US" sz="2800" b="1" kern="1200">
                <a:solidFill>
                  <a:srgbClr val="192857"/>
                </a:solidFill>
                <a:latin typeface="Calisto MT" panose="02040603050505030304" pitchFamily="18" charset="0"/>
              </a:rPr>
              <a:t>2020 – 2021 </a:t>
            </a:r>
            <a:endParaRPr lang="en-GB" sz="2800">
              <a:solidFill>
                <a:srgbClr val="192857"/>
              </a:solidFill>
            </a:endParaRPr>
          </a:p>
        </p:txBody>
      </p:sp>
      <p:sp>
        <p:nvSpPr>
          <p:cNvPr id="33" name="Title 3">
            <a:extLst>
              <a:ext uri="{FF2B5EF4-FFF2-40B4-BE49-F238E27FC236}">
                <a16:creationId xmlns:a16="http://schemas.microsoft.com/office/drawing/2014/main" id="{56C01A57-00D6-44DC-B246-88D53A2C287C}"/>
              </a:ext>
            </a:extLst>
          </p:cNvPr>
          <p:cNvSpPr txBox="1">
            <a:spLocks/>
          </p:cNvSpPr>
          <p:nvPr/>
        </p:nvSpPr>
        <p:spPr>
          <a:xfrm>
            <a:off x="138612" y="6310753"/>
            <a:ext cx="4220570" cy="677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solidFill>
                  <a:srgbClr val="192857"/>
                </a:solidFill>
                <a:latin typeface="Calisto MT" panose="02040603050505030304" pitchFamily="18" charset="0"/>
              </a:rPr>
              <a:t>Video Games Tournaments</a:t>
            </a:r>
          </a:p>
        </p:txBody>
      </p:sp>
      <p:sp>
        <p:nvSpPr>
          <p:cNvPr id="34" name="Title 3">
            <a:extLst>
              <a:ext uri="{FF2B5EF4-FFF2-40B4-BE49-F238E27FC236}">
                <a16:creationId xmlns:a16="http://schemas.microsoft.com/office/drawing/2014/main" id="{AF60F13E-6C35-4AD3-A861-46AC1B4E60C0}"/>
              </a:ext>
            </a:extLst>
          </p:cNvPr>
          <p:cNvSpPr txBox="1">
            <a:spLocks/>
          </p:cNvSpPr>
          <p:nvPr/>
        </p:nvSpPr>
        <p:spPr>
          <a:xfrm>
            <a:off x="7823336" y="6305542"/>
            <a:ext cx="4220570" cy="677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solidFill>
                  <a:srgbClr val="192857"/>
                </a:solidFill>
                <a:latin typeface="Calisto MT" panose="02040603050505030304" pitchFamily="18" charset="0"/>
              </a:rPr>
              <a:t>Indoor Entertainments</a:t>
            </a:r>
          </a:p>
        </p:txBody>
      </p:sp>
      <p:pic>
        <p:nvPicPr>
          <p:cNvPr id="38" name="Picture 37" descr="A picture containing text&#10;&#10;Description automatically generated">
            <a:extLst>
              <a:ext uri="{FF2B5EF4-FFF2-40B4-BE49-F238E27FC236}">
                <a16:creationId xmlns:a16="http://schemas.microsoft.com/office/drawing/2014/main" id="{305AE4ED-0495-4F40-A4FB-27E1D7872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9197" y="116310"/>
            <a:ext cx="3908060" cy="893565"/>
          </a:xfrm>
          <a:prstGeom prst="rect">
            <a:avLst/>
          </a:prstGeom>
        </p:spPr>
      </p:pic>
      <p:sp>
        <p:nvSpPr>
          <p:cNvPr id="40" name="Title 3">
            <a:extLst>
              <a:ext uri="{FF2B5EF4-FFF2-40B4-BE49-F238E27FC236}">
                <a16:creationId xmlns:a16="http://schemas.microsoft.com/office/drawing/2014/main" id="{50CDCF4B-B67C-4A85-A499-9255EA7538CE}"/>
              </a:ext>
            </a:extLst>
          </p:cNvPr>
          <p:cNvSpPr txBox="1">
            <a:spLocks/>
          </p:cNvSpPr>
          <p:nvPr/>
        </p:nvSpPr>
        <p:spPr>
          <a:xfrm>
            <a:off x="3980974" y="6305542"/>
            <a:ext cx="4220570" cy="677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solidFill>
                  <a:srgbClr val="192857"/>
                </a:solidFill>
                <a:latin typeface="Calisto MT" panose="02040603050505030304" pitchFamily="18" charset="0"/>
              </a:rPr>
              <a:t>Environmental Trip </a:t>
            </a:r>
            <a:r>
              <a:rPr lang="en-US" sz="1600">
                <a:solidFill>
                  <a:srgbClr val="192857"/>
                </a:solidFill>
                <a:latin typeface="Calisto MT" panose="02040603050505030304" pitchFamily="18" charset="0"/>
              </a:rPr>
              <a:t>(Planting)</a:t>
            </a:r>
            <a:endParaRPr lang="en-US" sz="2000">
              <a:solidFill>
                <a:srgbClr val="192857"/>
              </a:solidFill>
              <a:latin typeface="Calisto MT" panose="02040603050505030304" pitchFamily="18" charset="0"/>
            </a:endParaRPr>
          </a:p>
        </p:txBody>
      </p:sp>
      <p:pic>
        <p:nvPicPr>
          <p:cNvPr id="3" name="Picture 2" descr="A group of people sitting at a table with a blue ball&#10;&#10;Description automatically generated">
            <a:extLst>
              <a:ext uri="{FF2B5EF4-FFF2-40B4-BE49-F238E27FC236}">
                <a16:creationId xmlns:a16="http://schemas.microsoft.com/office/drawing/2014/main" id="{F3AAA118-4D32-490A-B0F6-67293F6F3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1025" y="4034226"/>
            <a:ext cx="3445192" cy="2428606"/>
          </a:xfrm>
          <a:prstGeom prst="rect">
            <a:avLst/>
          </a:prstGeom>
        </p:spPr>
      </p:pic>
      <p:pic>
        <p:nvPicPr>
          <p:cNvPr id="5" name="Picture 4" descr="A group of people standing in a room&#10;&#10;Description automatically generated">
            <a:extLst>
              <a:ext uri="{FF2B5EF4-FFF2-40B4-BE49-F238E27FC236}">
                <a16:creationId xmlns:a16="http://schemas.microsoft.com/office/drawing/2014/main" id="{958BD520-F2DC-43C1-82EB-BF687626E2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337" y="4033752"/>
            <a:ext cx="3445194" cy="2428606"/>
          </a:xfrm>
          <a:prstGeom prst="rect">
            <a:avLst/>
          </a:prstGeom>
        </p:spPr>
      </p:pic>
      <p:pic>
        <p:nvPicPr>
          <p:cNvPr id="7" name="Picture 6" descr="A person standing on top of a dirt field&#10;&#10;Description automatically generated">
            <a:extLst>
              <a:ext uri="{FF2B5EF4-FFF2-40B4-BE49-F238E27FC236}">
                <a16:creationId xmlns:a16="http://schemas.microsoft.com/office/drawing/2014/main" id="{77C682E2-064C-466E-94D3-2294FC6E3D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7625" y="4033752"/>
            <a:ext cx="3445193" cy="2428606"/>
          </a:xfrm>
          <a:prstGeom prst="rect">
            <a:avLst/>
          </a:prstGeom>
        </p:spPr>
      </p:pic>
      <p:pic>
        <p:nvPicPr>
          <p:cNvPr id="17" name="Picture 16" descr="A group of people standing around a table&#10;&#10;Description automatically generated">
            <a:extLst>
              <a:ext uri="{FF2B5EF4-FFF2-40B4-BE49-F238E27FC236}">
                <a16:creationId xmlns:a16="http://schemas.microsoft.com/office/drawing/2014/main" id="{4B48DA8A-004A-4860-A6A8-DA1D440CD0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2258" y="1562811"/>
            <a:ext cx="3445192" cy="2428606"/>
          </a:xfrm>
          <a:prstGeom prst="rect">
            <a:avLst/>
          </a:prstGeom>
        </p:spPr>
      </p:pic>
      <p:sp>
        <p:nvSpPr>
          <p:cNvPr id="36" name="Title 3">
            <a:extLst>
              <a:ext uri="{FF2B5EF4-FFF2-40B4-BE49-F238E27FC236}">
                <a16:creationId xmlns:a16="http://schemas.microsoft.com/office/drawing/2014/main" id="{C6C70C02-2F18-409B-B149-F388A2382DB4}"/>
              </a:ext>
            </a:extLst>
          </p:cNvPr>
          <p:cNvSpPr txBox="1">
            <a:spLocks/>
          </p:cNvSpPr>
          <p:nvPr/>
        </p:nvSpPr>
        <p:spPr>
          <a:xfrm>
            <a:off x="5864569" y="1050781"/>
            <a:ext cx="4220570" cy="677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solidFill>
                  <a:srgbClr val="192857"/>
                </a:solidFill>
                <a:latin typeface="Calisto MT"/>
              </a:rPr>
              <a:t>Fundraising for a good cause</a:t>
            </a:r>
            <a:endParaRPr lang="en-US">
              <a:cs typeface="Calibri Light"/>
            </a:endParaRPr>
          </a:p>
        </p:txBody>
      </p:sp>
      <p:sp>
        <p:nvSpPr>
          <p:cNvPr id="37" name="Rectangle 36">
            <a:extLst>
              <a:ext uri="{FF2B5EF4-FFF2-40B4-BE49-F238E27FC236}">
                <a16:creationId xmlns:a16="http://schemas.microsoft.com/office/drawing/2014/main" id="{83FE5A91-D3E3-47AD-9953-7212BADE69FE}"/>
              </a:ext>
            </a:extLst>
          </p:cNvPr>
          <p:cNvSpPr/>
          <p:nvPr/>
        </p:nvSpPr>
        <p:spPr>
          <a:xfrm>
            <a:off x="2494550" y="1574001"/>
            <a:ext cx="3445192" cy="2408607"/>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3">
            <a:extLst>
              <a:ext uri="{FF2B5EF4-FFF2-40B4-BE49-F238E27FC236}">
                <a16:creationId xmlns:a16="http://schemas.microsoft.com/office/drawing/2014/main" id="{B8B7EEBA-35CD-41D4-85D8-49BE164A0E10}"/>
              </a:ext>
            </a:extLst>
          </p:cNvPr>
          <p:cNvSpPr txBox="1">
            <a:spLocks/>
          </p:cNvSpPr>
          <p:nvPr/>
        </p:nvSpPr>
        <p:spPr>
          <a:xfrm>
            <a:off x="2277340" y="1053735"/>
            <a:ext cx="3879912" cy="686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solidFill>
                  <a:srgbClr val="192857"/>
                </a:solidFill>
                <a:latin typeface="Calisto MT"/>
              </a:rPr>
              <a:t>Sustainability @ the Sand Dunes</a:t>
            </a:r>
            <a:endParaRPr lang="en-US" sz="2000">
              <a:solidFill>
                <a:srgbClr val="192857"/>
              </a:solidFill>
              <a:latin typeface="Calisto MT" panose="02040603050505030304" pitchFamily="18" charset="0"/>
            </a:endParaRPr>
          </a:p>
        </p:txBody>
      </p:sp>
    </p:spTree>
    <p:extLst>
      <p:ext uri="{BB962C8B-B14F-4D97-AF65-F5344CB8AC3E}">
        <p14:creationId xmlns:p14="http://schemas.microsoft.com/office/powerpoint/2010/main" val="212419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4E9B2-C878-4FA8-9AB5-08ADC396FFF1}"/>
              </a:ext>
            </a:extLst>
          </p:cNvPr>
          <p:cNvSpPr/>
          <p:nvPr/>
        </p:nvSpPr>
        <p:spPr>
          <a:xfrm>
            <a:off x="-1" y="652573"/>
            <a:ext cx="12188951" cy="62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picture containing text&#10;&#10;Description automatically generated">
            <a:extLst>
              <a:ext uri="{FF2B5EF4-FFF2-40B4-BE49-F238E27FC236}">
                <a16:creationId xmlns:a16="http://schemas.microsoft.com/office/drawing/2014/main" id="{86C956A5-1631-4BC4-94A0-5731C36C6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892" y="334234"/>
            <a:ext cx="5507097" cy="1259179"/>
          </a:xfrm>
          <a:prstGeom prst="rect">
            <a:avLst/>
          </a:prstGeom>
        </p:spPr>
      </p:pic>
      <p:sp>
        <p:nvSpPr>
          <p:cNvPr id="13" name="Right Triangle 12">
            <a:extLst>
              <a:ext uri="{FF2B5EF4-FFF2-40B4-BE49-F238E27FC236}">
                <a16:creationId xmlns:a16="http://schemas.microsoft.com/office/drawing/2014/main" id="{FF4D582A-00EF-4739-9AA0-7F11450CC0C6}"/>
              </a:ext>
            </a:extLst>
          </p:cNvPr>
          <p:cNvSpPr/>
          <p:nvPr/>
        </p:nvSpPr>
        <p:spPr>
          <a:xfrm rot="16200000">
            <a:off x="9483113" y="4145835"/>
            <a:ext cx="2181706" cy="293211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5D9252-B2BA-436E-B6F9-7B19A1F318EC}"/>
              </a:ext>
            </a:extLst>
          </p:cNvPr>
          <p:cNvSpPr txBox="1"/>
          <p:nvPr/>
        </p:nvSpPr>
        <p:spPr>
          <a:xfrm>
            <a:off x="771194" y="1927793"/>
            <a:ext cx="1676421" cy="523220"/>
          </a:xfrm>
          <a:prstGeom prst="rect">
            <a:avLst/>
          </a:prstGeom>
          <a:solidFill>
            <a:srgbClr val="002060"/>
          </a:solidFill>
        </p:spPr>
        <p:txBody>
          <a:bodyPr wrap="none" rtlCol="0">
            <a:spAutoFit/>
          </a:bodyPr>
          <a:lstStyle/>
          <a:p>
            <a:r>
              <a:rPr lang="en-GB" sz="2800" dirty="0">
                <a:solidFill>
                  <a:schemeClr val="bg1"/>
                </a:solidFill>
              </a:rPr>
              <a:t>Marketing</a:t>
            </a:r>
          </a:p>
        </p:txBody>
      </p:sp>
      <p:sp>
        <p:nvSpPr>
          <p:cNvPr id="9" name="TextBox 8">
            <a:extLst>
              <a:ext uri="{FF2B5EF4-FFF2-40B4-BE49-F238E27FC236}">
                <a16:creationId xmlns:a16="http://schemas.microsoft.com/office/drawing/2014/main" id="{6E32EDCD-4107-4111-A677-F5A084C9C9A3}"/>
              </a:ext>
            </a:extLst>
          </p:cNvPr>
          <p:cNvSpPr txBox="1"/>
          <p:nvPr/>
        </p:nvSpPr>
        <p:spPr>
          <a:xfrm>
            <a:off x="1163994" y="2971048"/>
            <a:ext cx="4612061" cy="369332"/>
          </a:xfrm>
          <a:prstGeom prst="rect">
            <a:avLst/>
          </a:prstGeom>
          <a:noFill/>
        </p:spPr>
        <p:txBody>
          <a:bodyPr wrap="square">
            <a:spAutoFit/>
          </a:bodyPr>
          <a:lstStyle/>
          <a:p>
            <a:r>
              <a:rPr lang="en-GB" dirty="0">
                <a:solidFill>
                  <a:srgbClr val="FF0000"/>
                </a:solidFill>
              </a:rPr>
              <a:t>Recruitment focus </a:t>
            </a:r>
          </a:p>
        </p:txBody>
      </p:sp>
      <p:sp>
        <p:nvSpPr>
          <p:cNvPr id="15" name="TextBox 14">
            <a:extLst>
              <a:ext uri="{FF2B5EF4-FFF2-40B4-BE49-F238E27FC236}">
                <a16:creationId xmlns:a16="http://schemas.microsoft.com/office/drawing/2014/main" id="{D867C5AE-3207-4481-8282-2ECDF54F584B}"/>
              </a:ext>
            </a:extLst>
          </p:cNvPr>
          <p:cNvSpPr txBox="1"/>
          <p:nvPr/>
        </p:nvSpPr>
        <p:spPr>
          <a:xfrm>
            <a:off x="6359803" y="2970094"/>
            <a:ext cx="4612061" cy="369332"/>
          </a:xfrm>
          <a:prstGeom prst="rect">
            <a:avLst/>
          </a:prstGeom>
          <a:noFill/>
        </p:spPr>
        <p:txBody>
          <a:bodyPr wrap="square">
            <a:spAutoFit/>
          </a:bodyPr>
          <a:lstStyle/>
          <a:p>
            <a:r>
              <a:rPr lang="en-GB" dirty="0">
                <a:solidFill>
                  <a:srgbClr val="FF0000"/>
                </a:solidFill>
              </a:rPr>
              <a:t>Branding/awareness + Recruitment</a:t>
            </a:r>
          </a:p>
        </p:txBody>
      </p:sp>
      <p:sp>
        <p:nvSpPr>
          <p:cNvPr id="17" name="TextBox 16">
            <a:extLst>
              <a:ext uri="{FF2B5EF4-FFF2-40B4-BE49-F238E27FC236}">
                <a16:creationId xmlns:a16="http://schemas.microsoft.com/office/drawing/2014/main" id="{27BDE658-3831-40D5-B51A-16AA0F69BAF2}"/>
              </a:ext>
            </a:extLst>
          </p:cNvPr>
          <p:cNvSpPr txBox="1"/>
          <p:nvPr/>
        </p:nvSpPr>
        <p:spPr>
          <a:xfrm>
            <a:off x="1163993" y="3528077"/>
            <a:ext cx="4612061" cy="646331"/>
          </a:xfrm>
          <a:prstGeom prst="rect">
            <a:avLst/>
          </a:prstGeom>
          <a:noFill/>
        </p:spPr>
        <p:txBody>
          <a:bodyPr wrap="square">
            <a:spAutoFit/>
          </a:bodyPr>
          <a:lstStyle/>
          <a:p>
            <a:r>
              <a:rPr lang="en-GB" dirty="0"/>
              <a:t>2327 Leads – 192 students (paid deposit) – 8.25% conversion</a:t>
            </a:r>
          </a:p>
        </p:txBody>
      </p:sp>
      <p:sp>
        <p:nvSpPr>
          <p:cNvPr id="18" name="TextBox 17">
            <a:extLst>
              <a:ext uri="{FF2B5EF4-FFF2-40B4-BE49-F238E27FC236}">
                <a16:creationId xmlns:a16="http://schemas.microsoft.com/office/drawing/2014/main" id="{F404E0CA-AC60-463D-A932-C8CBFF04F57D}"/>
              </a:ext>
            </a:extLst>
          </p:cNvPr>
          <p:cNvSpPr txBox="1"/>
          <p:nvPr/>
        </p:nvSpPr>
        <p:spPr>
          <a:xfrm>
            <a:off x="1157364" y="4299560"/>
            <a:ext cx="4612061" cy="646331"/>
          </a:xfrm>
          <a:prstGeom prst="rect">
            <a:avLst/>
          </a:prstGeom>
          <a:noFill/>
        </p:spPr>
        <p:txBody>
          <a:bodyPr wrap="square">
            <a:spAutoFit/>
          </a:bodyPr>
          <a:lstStyle/>
          <a:p>
            <a:r>
              <a:rPr lang="en-GB" dirty="0"/>
              <a:t>2327 Leads – 137 students (commenced studies) – 6.31% conversion</a:t>
            </a:r>
          </a:p>
        </p:txBody>
      </p:sp>
      <p:sp>
        <p:nvSpPr>
          <p:cNvPr id="3" name="TextBox 2">
            <a:extLst>
              <a:ext uri="{FF2B5EF4-FFF2-40B4-BE49-F238E27FC236}">
                <a16:creationId xmlns:a16="http://schemas.microsoft.com/office/drawing/2014/main" id="{97C3EAC9-794F-47DE-9964-3DFF2571B242}"/>
              </a:ext>
            </a:extLst>
          </p:cNvPr>
          <p:cNvSpPr txBox="1"/>
          <p:nvPr/>
        </p:nvSpPr>
        <p:spPr>
          <a:xfrm>
            <a:off x="1181324" y="2584632"/>
            <a:ext cx="652743" cy="369332"/>
          </a:xfrm>
          <a:prstGeom prst="rect">
            <a:avLst/>
          </a:prstGeom>
          <a:noFill/>
        </p:spPr>
        <p:txBody>
          <a:bodyPr wrap="none" rtlCol="0">
            <a:spAutoFit/>
          </a:bodyPr>
          <a:lstStyle/>
          <a:p>
            <a:r>
              <a:rPr lang="en-GB" b="1" dirty="0"/>
              <a:t>2020</a:t>
            </a:r>
          </a:p>
        </p:txBody>
      </p:sp>
      <p:sp>
        <p:nvSpPr>
          <p:cNvPr id="19" name="TextBox 18">
            <a:extLst>
              <a:ext uri="{FF2B5EF4-FFF2-40B4-BE49-F238E27FC236}">
                <a16:creationId xmlns:a16="http://schemas.microsoft.com/office/drawing/2014/main" id="{A1695E73-2EDA-4158-921E-1B4A7F4AFECA}"/>
              </a:ext>
            </a:extLst>
          </p:cNvPr>
          <p:cNvSpPr txBox="1"/>
          <p:nvPr/>
        </p:nvSpPr>
        <p:spPr>
          <a:xfrm>
            <a:off x="6348735" y="2583678"/>
            <a:ext cx="652743" cy="369332"/>
          </a:xfrm>
          <a:prstGeom prst="rect">
            <a:avLst/>
          </a:prstGeom>
          <a:noFill/>
        </p:spPr>
        <p:txBody>
          <a:bodyPr wrap="none" rtlCol="0">
            <a:spAutoFit/>
          </a:bodyPr>
          <a:lstStyle/>
          <a:p>
            <a:r>
              <a:rPr lang="en-GB" b="1" dirty="0"/>
              <a:t>2021</a:t>
            </a:r>
          </a:p>
        </p:txBody>
      </p:sp>
      <p:sp>
        <p:nvSpPr>
          <p:cNvPr id="20" name="TextBox 19">
            <a:extLst>
              <a:ext uri="{FF2B5EF4-FFF2-40B4-BE49-F238E27FC236}">
                <a16:creationId xmlns:a16="http://schemas.microsoft.com/office/drawing/2014/main" id="{D3693C87-95B5-4CA6-A9AF-396ACBC7E294}"/>
              </a:ext>
            </a:extLst>
          </p:cNvPr>
          <p:cNvSpPr txBox="1"/>
          <p:nvPr/>
        </p:nvSpPr>
        <p:spPr>
          <a:xfrm>
            <a:off x="6359803" y="3518575"/>
            <a:ext cx="4612061" cy="646331"/>
          </a:xfrm>
          <a:prstGeom prst="rect">
            <a:avLst/>
          </a:prstGeom>
          <a:noFill/>
        </p:spPr>
        <p:txBody>
          <a:bodyPr wrap="square">
            <a:spAutoFit/>
          </a:bodyPr>
          <a:lstStyle/>
          <a:p>
            <a:r>
              <a:rPr lang="en-GB" dirty="0"/>
              <a:t>Everyone in Qatar should know that we exist as an option</a:t>
            </a:r>
          </a:p>
        </p:txBody>
      </p:sp>
      <p:sp>
        <p:nvSpPr>
          <p:cNvPr id="21" name="TextBox 20">
            <a:extLst>
              <a:ext uri="{FF2B5EF4-FFF2-40B4-BE49-F238E27FC236}">
                <a16:creationId xmlns:a16="http://schemas.microsoft.com/office/drawing/2014/main" id="{6959983D-F7F8-4AD9-9372-786C168F99F7}"/>
              </a:ext>
            </a:extLst>
          </p:cNvPr>
          <p:cNvSpPr txBox="1"/>
          <p:nvPr/>
        </p:nvSpPr>
        <p:spPr>
          <a:xfrm>
            <a:off x="6359802" y="4299560"/>
            <a:ext cx="4612061" cy="646331"/>
          </a:xfrm>
          <a:prstGeom prst="rect">
            <a:avLst/>
          </a:prstGeom>
          <a:noFill/>
        </p:spPr>
        <p:txBody>
          <a:bodyPr wrap="square">
            <a:spAutoFit/>
          </a:bodyPr>
          <a:lstStyle/>
          <a:p>
            <a:r>
              <a:rPr lang="en-GB" dirty="0"/>
              <a:t>Generate 4,000 leads with 5% conversion</a:t>
            </a:r>
          </a:p>
          <a:p>
            <a:r>
              <a:rPr lang="en-GB" dirty="0">
                <a:sym typeface="Wingdings" panose="05000000000000000000" pitchFamily="2" charset="2"/>
              </a:rPr>
              <a:t>250 Student</a:t>
            </a:r>
            <a:endParaRPr lang="en-GB" dirty="0"/>
          </a:p>
        </p:txBody>
      </p:sp>
      <p:sp>
        <p:nvSpPr>
          <p:cNvPr id="22" name="TextBox 21">
            <a:extLst>
              <a:ext uri="{FF2B5EF4-FFF2-40B4-BE49-F238E27FC236}">
                <a16:creationId xmlns:a16="http://schemas.microsoft.com/office/drawing/2014/main" id="{C24D3B75-6125-4837-B255-C07E86FFA5D7}"/>
              </a:ext>
            </a:extLst>
          </p:cNvPr>
          <p:cNvSpPr txBox="1"/>
          <p:nvPr/>
        </p:nvSpPr>
        <p:spPr>
          <a:xfrm>
            <a:off x="1181324" y="5071043"/>
            <a:ext cx="4612061" cy="646331"/>
          </a:xfrm>
          <a:prstGeom prst="rect">
            <a:avLst/>
          </a:prstGeom>
          <a:noFill/>
        </p:spPr>
        <p:txBody>
          <a:bodyPr wrap="square">
            <a:spAutoFit/>
          </a:bodyPr>
          <a:lstStyle/>
          <a:p>
            <a:r>
              <a:rPr lang="en-GB" b="0" i="0" dirty="0">
                <a:solidFill>
                  <a:srgbClr val="212529"/>
                </a:solidFill>
                <a:effectLst/>
                <a:latin typeface="Inter"/>
              </a:rPr>
              <a:t>Generated revenue – 9m</a:t>
            </a:r>
          </a:p>
          <a:p>
            <a:r>
              <a:rPr lang="en-GB" b="0" i="0" dirty="0">
                <a:solidFill>
                  <a:srgbClr val="212529"/>
                </a:solidFill>
                <a:effectLst/>
                <a:latin typeface="Inter"/>
              </a:rPr>
              <a:t>Earned Revenue 8.9m</a:t>
            </a:r>
            <a:endParaRPr lang="en-GB" dirty="0"/>
          </a:p>
        </p:txBody>
      </p:sp>
      <p:sp>
        <p:nvSpPr>
          <p:cNvPr id="23" name="TextBox 22">
            <a:extLst>
              <a:ext uri="{FF2B5EF4-FFF2-40B4-BE49-F238E27FC236}">
                <a16:creationId xmlns:a16="http://schemas.microsoft.com/office/drawing/2014/main" id="{7913C657-BF8D-4462-8A75-355AC0BC124C}"/>
              </a:ext>
            </a:extLst>
          </p:cNvPr>
          <p:cNvSpPr txBox="1"/>
          <p:nvPr/>
        </p:nvSpPr>
        <p:spPr>
          <a:xfrm>
            <a:off x="6359801" y="5060776"/>
            <a:ext cx="4612061" cy="646331"/>
          </a:xfrm>
          <a:prstGeom prst="rect">
            <a:avLst/>
          </a:prstGeom>
          <a:noFill/>
        </p:spPr>
        <p:txBody>
          <a:bodyPr wrap="square">
            <a:spAutoFit/>
          </a:bodyPr>
          <a:lstStyle/>
          <a:p>
            <a:r>
              <a:rPr lang="en-GB" b="0" i="0" dirty="0">
                <a:solidFill>
                  <a:srgbClr val="212529"/>
                </a:solidFill>
                <a:effectLst/>
                <a:latin typeface="Inter"/>
              </a:rPr>
              <a:t>Projected Revenue to be generated -15m</a:t>
            </a:r>
          </a:p>
          <a:p>
            <a:r>
              <a:rPr lang="en-GB" b="0" i="0" dirty="0">
                <a:solidFill>
                  <a:srgbClr val="212529"/>
                </a:solidFill>
                <a:effectLst/>
                <a:latin typeface="Inter"/>
              </a:rPr>
              <a:t>Projected Revenue to be earned</a:t>
            </a:r>
            <a:r>
              <a:rPr lang="en-GB" dirty="0">
                <a:solidFill>
                  <a:srgbClr val="212529"/>
                </a:solidFill>
                <a:latin typeface="Inter"/>
              </a:rPr>
              <a:t> 13m</a:t>
            </a:r>
            <a:endParaRPr lang="en-GB" dirty="0"/>
          </a:p>
        </p:txBody>
      </p:sp>
      <p:sp>
        <p:nvSpPr>
          <p:cNvPr id="24" name="TextBox 23">
            <a:extLst>
              <a:ext uri="{FF2B5EF4-FFF2-40B4-BE49-F238E27FC236}">
                <a16:creationId xmlns:a16="http://schemas.microsoft.com/office/drawing/2014/main" id="{E555FDF5-A80D-4AE7-AEA7-B283277CE68F}"/>
              </a:ext>
            </a:extLst>
          </p:cNvPr>
          <p:cNvSpPr txBox="1"/>
          <p:nvPr/>
        </p:nvSpPr>
        <p:spPr>
          <a:xfrm>
            <a:off x="6359800" y="5942839"/>
            <a:ext cx="4612061" cy="369332"/>
          </a:xfrm>
          <a:prstGeom prst="rect">
            <a:avLst/>
          </a:prstGeom>
          <a:noFill/>
        </p:spPr>
        <p:txBody>
          <a:bodyPr wrap="square">
            <a:spAutoFit/>
          </a:bodyPr>
          <a:lstStyle/>
          <a:p>
            <a:r>
              <a:rPr lang="en-GB" b="0" i="0" dirty="0">
                <a:solidFill>
                  <a:srgbClr val="212529"/>
                </a:solidFill>
                <a:effectLst/>
                <a:latin typeface="Inter"/>
              </a:rPr>
              <a:t>Marketing Budget – QR.800,000</a:t>
            </a:r>
            <a:endParaRPr lang="en-GB" dirty="0"/>
          </a:p>
        </p:txBody>
      </p:sp>
      <p:sp>
        <p:nvSpPr>
          <p:cNvPr id="25" name="TextBox 24">
            <a:extLst>
              <a:ext uri="{FF2B5EF4-FFF2-40B4-BE49-F238E27FC236}">
                <a16:creationId xmlns:a16="http://schemas.microsoft.com/office/drawing/2014/main" id="{6D45034C-7A9D-4731-A20F-808D08261C2E}"/>
              </a:ext>
            </a:extLst>
          </p:cNvPr>
          <p:cNvSpPr txBox="1"/>
          <p:nvPr/>
        </p:nvSpPr>
        <p:spPr>
          <a:xfrm>
            <a:off x="1201854" y="5941884"/>
            <a:ext cx="4612061" cy="369332"/>
          </a:xfrm>
          <a:prstGeom prst="rect">
            <a:avLst/>
          </a:prstGeom>
          <a:noFill/>
        </p:spPr>
        <p:txBody>
          <a:bodyPr wrap="square">
            <a:spAutoFit/>
          </a:bodyPr>
          <a:lstStyle/>
          <a:p>
            <a:r>
              <a:rPr lang="en-GB" b="0" i="0" dirty="0">
                <a:solidFill>
                  <a:srgbClr val="212529"/>
                </a:solidFill>
                <a:effectLst/>
                <a:latin typeface="Inter"/>
              </a:rPr>
              <a:t>Marketing Budget – QR. 180,000</a:t>
            </a:r>
            <a:endParaRPr lang="en-GB" dirty="0"/>
          </a:p>
        </p:txBody>
      </p:sp>
    </p:spTree>
    <p:extLst>
      <p:ext uri="{BB962C8B-B14F-4D97-AF65-F5344CB8AC3E}">
        <p14:creationId xmlns:p14="http://schemas.microsoft.com/office/powerpoint/2010/main" val="36218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4E9B2-C878-4FA8-9AB5-08ADC396FFF1}"/>
              </a:ext>
            </a:extLst>
          </p:cNvPr>
          <p:cNvSpPr/>
          <p:nvPr/>
        </p:nvSpPr>
        <p:spPr>
          <a:xfrm>
            <a:off x="-1" y="652573"/>
            <a:ext cx="12188951" cy="62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picture containing text&#10;&#10;Description automatically generated">
            <a:extLst>
              <a:ext uri="{FF2B5EF4-FFF2-40B4-BE49-F238E27FC236}">
                <a16:creationId xmlns:a16="http://schemas.microsoft.com/office/drawing/2014/main" id="{86C956A5-1631-4BC4-94A0-5731C36C6A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892" y="334234"/>
            <a:ext cx="5507097" cy="1259179"/>
          </a:xfrm>
          <a:prstGeom prst="rect">
            <a:avLst/>
          </a:prstGeom>
        </p:spPr>
      </p:pic>
      <p:sp>
        <p:nvSpPr>
          <p:cNvPr id="13" name="Right Triangle 12">
            <a:extLst>
              <a:ext uri="{FF2B5EF4-FFF2-40B4-BE49-F238E27FC236}">
                <a16:creationId xmlns:a16="http://schemas.microsoft.com/office/drawing/2014/main" id="{FF4D582A-00EF-4739-9AA0-7F11450CC0C6}"/>
              </a:ext>
            </a:extLst>
          </p:cNvPr>
          <p:cNvSpPr/>
          <p:nvPr/>
        </p:nvSpPr>
        <p:spPr>
          <a:xfrm rot="16200000">
            <a:off x="9483113" y="4145835"/>
            <a:ext cx="2181706" cy="293211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5D9252-B2BA-436E-B6F9-7B19A1F318EC}"/>
              </a:ext>
            </a:extLst>
          </p:cNvPr>
          <p:cNvSpPr txBox="1"/>
          <p:nvPr/>
        </p:nvSpPr>
        <p:spPr>
          <a:xfrm>
            <a:off x="771194" y="1927793"/>
            <a:ext cx="1564531" cy="523220"/>
          </a:xfrm>
          <a:prstGeom prst="rect">
            <a:avLst/>
          </a:prstGeom>
          <a:solidFill>
            <a:srgbClr val="002060"/>
          </a:solidFill>
        </p:spPr>
        <p:txBody>
          <a:bodyPr wrap="none" rtlCol="0">
            <a:spAutoFit/>
          </a:bodyPr>
          <a:lstStyle/>
          <a:p>
            <a:r>
              <a:rPr lang="en-GB" sz="2800" dirty="0">
                <a:solidFill>
                  <a:schemeClr val="bg1"/>
                </a:solidFill>
              </a:rPr>
              <a:t>Programs</a:t>
            </a:r>
          </a:p>
        </p:txBody>
      </p:sp>
      <p:sp>
        <p:nvSpPr>
          <p:cNvPr id="9" name="TextBox 8">
            <a:extLst>
              <a:ext uri="{FF2B5EF4-FFF2-40B4-BE49-F238E27FC236}">
                <a16:creationId xmlns:a16="http://schemas.microsoft.com/office/drawing/2014/main" id="{6E32EDCD-4107-4111-A677-F5A084C9C9A3}"/>
              </a:ext>
            </a:extLst>
          </p:cNvPr>
          <p:cNvSpPr txBox="1"/>
          <p:nvPr/>
        </p:nvSpPr>
        <p:spPr>
          <a:xfrm>
            <a:off x="1163994" y="3073686"/>
            <a:ext cx="4612061" cy="1477328"/>
          </a:xfrm>
          <a:prstGeom prst="rect">
            <a:avLst/>
          </a:prstGeom>
          <a:noFill/>
        </p:spPr>
        <p:txBody>
          <a:bodyPr wrap="square">
            <a:spAutoFit/>
          </a:bodyPr>
          <a:lstStyle/>
          <a:p>
            <a:r>
              <a:rPr lang="en-GB" b="1" u="sng" dirty="0"/>
              <a:t>Undergraduate</a:t>
            </a:r>
          </a:p>
          <a:p>
            <a:r>
              <a:rPr lang="en-GB" dirty="0"/>
              <a:t>Civil Engineering</a:t>
            </a:r>
          </a:p>
          <a:p>
            <a:r>
              <a:rPr lang="en-GB" dirty="0"/>
              <a:t>Computer Science</a:t>
            </a:r>
          </a:p>
          <a:p>
            <a:r>
              <a:rPr lang="en-GB" strike="sngStrike" dirty="0"/>
              <a:t>Quantity Surveying </a:t>
            </a:r>
          </a:p>
          <a:p>
            <a:endParaRPr lang="en-GB" dirty="0"/>
          </a:p>
        </p:txBody>
      </p:sp>
      <p:sp>
        <p:nvSpPr>
          <p:cNvPr id="18" name="TextBox 17">
            <a:extLst>
              <a:ext uri="{FF2B5EF4-FFF2-40B4-BE49-F238E27FC236}">
                <a16:creationId xmlns:a16="http://schemas.microsoft.com/office/drawing/2014/main" id="{F404E0CA-AC60-463D-A932-C8CBFF04F57D}"/>
              </a:ext>
            </a:extLst>
          </p:cNvPr>
          <p:cNvSpPr txBox="1"/>
          <p:nvPr/>
        </p:nvSpPr>
        <p:spPr>
          <a:xfrm>
            <a:off x="1163993" y="4804355"/>
            <a:ext cx="4612061" cy="369332"/>
          </a:xfrm>
          <a:prstGeom prst="rect">
            <a:avLst/>
          </a:prstGeom>
          <a:noFill/>
        </p:spPr>
        <p:txBody>
          <a:bodyPr wrap="square">
            <a:spAutoFit/>
          </a:bodyPr>
          <a:lstStyle/>
          <a:p>
            <a:r>
              <a:rPr lang="en-GB" b="1" u="sng" dirty="0"/>
              <a:t>Postgraduate</a:t>
            </a:r>
          </a:p>
        </p:txBody>
      </p:sp>
      <p:sp>
        <p:nvSpPr>
          <p:cNvPr id="3" name="TextBox 2">
            <a:extLst>
              <a:ext uri="{FF2B5EF4-FFF2-40B4-BE49-F238E27FC236}">
                <a16:creationId xmlns:a16="http://schemas.microsoft.com/office/drawing/2014/main" id="{97C3EAC9-794F-47DE-9964-3DFF2571B242}"/>
              </a:ext>
            </a:extLst>
          </p:cNvPr>
          <p:cNvSpPr txBox="1"/>
          <p:nvPr/>
        </p:nvSpPr>
        <p:spPr>
          <a:xfrm>
            <a:off x="1181324" y="2584632"/>
            <a:ext cx="806631" cy="461665"/>
          </a:xfrm>
          <a:prstGeom prst="rect">
            <a:avLst/>
          </a:prstGeom>
          <a:noFill/>
        </p:spPr>
        <p:txBody>
          <a:bodyPr wrap="none" rtlCol="0">
            <a:spAutoFit/>
          </a:bodyPr>
          <a:lstStyle/>
          <a:p>
            <a:r>
              <a:rPr lang="en-GB" sz="2400" b="1" dirty="0"/>
              <a:t>2020</a:t>
            </a:r>
          </a:p>
        </p:txBody>
      </p:sp>
      <p:sp>
        <p:nvSpPr>
          <p:cNvPr id="19" name="TextBox 18">
            <a:extLst>
              <a:ext uri="{FF2B5EF4-FFF2-40B4-BE49-F238E27FC236}">
                <a16:creationId xmlns:a16="http://schemas.microsoft.com/office/drawing/2014/main" id="{A1695E73-2EDA-4158-921E-1B4A7F4AFECA}"/>
              </a:ext>
            </a:extLst>
          </p:cNvPr>
          <p:cNvSpPr txBox="1"/>
          <p:nvPr/>
        </p:nvSpPr>
        <p:spPr>
          <a:xfrm>
            <a:off x="6348735" y="2583678"/>
            <a:ext cx="806631" cy="461665"/>
          </a:xfrm>
          <a:prstGeom prst="rect">
            <a:avLst/>
          </a:prstGeom>
          <a:noFill/>
        </p:spPr>
        <p:txBody>
          <a:bodyPr wrap="none" rtlCol="0">
            <a:spAutoFit/>
          </a:bodyPr>
          <a:lstStyle/>
          <a:p>
            <a:r>
              <a:rPr lang="en-GB" sz="2400" b="1" dirty="0"/>
              <a:t>2021</a:t>
            </a:r>
          </a:p>
        </p:txBody>
      </p:sp>
      <p:sp>
        <p:nvSpPr>
          <p:cNvPr id="22" name="TextBox 21">
            <a:extLst>
              <a:ext uri="{FF2B5EF4-FFF2-40B4-BE49-F238E27FC236}">
                <a16:creationId xmlns:a16="http://schemas.microsoft.com/office/drawing/2014/main" id="{C24D3B75-6125-4837-B255-C07E86FFA5D7}"/>
              </a:ext>
            </a:extLst>
          </p:cNvPr>
          <p:cNvSpPr txBox="1"/>
          <p:nvPr/>
        </p:nvSpPr>
        <p:spPr>
          <a:xfrm>
            <a:off x="1181324" y="5136360"/>
            <a:ext cx="4612061" cy="369332"/>
          </a:xfrm>
          <a:prstGeom prst="rect">
            <a:avLst/>
          </a:prstGeom>
          <a:noFill/>
        </p:spPr>
        <p:txBody>
          <a:bodyPr wrap="square">
            <a:spAutoFit/>
          </a:bodyPr>
          <a:lstStyle/>
          <a:p>
            <a:r>
              <a:rPr lang="en-GB" b="0" i="0" dirty="0">
                <a:solidFill>
                  <a:srgbClr val="212529"/>
                </a:solidFill>
                <a:effectLst/>
                <a:latin typeface="Inter"/>
              </a:rPr>
              <a:t>MSc in Project Management</a:t>
            </a:r>
            <a:endParaRPr lang="en-GB" dirty="0"/>
          </a:p>
        </p:txBody>
      </p:sp>
      <p:sp>
        <p:nvSpPr>
          <p:cNvPr id="26" name="TextBox 25">
            <a:extLst>
              <a:ext uri="{FF2B5EF4-FFF2-40B4-BE49-F238E27FC236}">
                <a16:creationId xmlns:a16="http://schemas.microsoft.com/office/drawing/2014/main" id="{66653873-B54F-4929-BBE1-06B3A3080041}"/>
              </a:ext>
            </a:extLst>
          </p:cNvPr>
          <p:cNvSpPr txBox="1"/>
          <p:nvPr/>
        </p:nvSpPr>
        <p:spPr>
          <a:xfrm>
            <a:off x="6348735" y="3073686"/>
            <a:ext cx="4612061" cy="2031325"/>
          </a:xfrm>
          <a:prstGeom prst="rect">
            <a:avLst/>
          </a:prstGeom>
          <a:noFill/>
        </p:spPr>
        <p:txBody>
          <a:bodyPr wrap="square">
            <a:spAutoFit/>
          </a:bodyPr>
          <a:lstStyle/>
          <a:p>
            <a:r>
              <a:rPr lang="en-GB" b="1" u="sng" dirty="0"/>
              <a:t>Undergraduate</a:t>
            </a:r>
          </a:p>
          <a:p>
            <a:r>
              <a:rPr lang="en-GB" dirty="0"/>
              <a:t>Civil Engineering</a:t>
            </a:r>
          </a:p>
          <a:p>
            <a:r>
              <a:rPr lang="en-GB" dirty="0"/>
              <a:t>Computer Science</a:t>
            </a:r>
          </a:p>
          <a:p>
            <a:r>
              <a:rPr lang="en-GB" dirty="0">
                <a:solidFill>
                  <a:srgbClr val="E59234"/>
                </a:solidFill>
              </a:rPr>
              <a:t>Quantity Surveying</a:t>
            </a:r>
          </a:p>
          <a:p>
            <a:r>
              <a:rPr lang="en-GB" dirty="0">
                <a:solidFill>
                  <a:srgbClr val="3ABDAB"/>
                </a:solidFill>
              </a:rPr>
              <a:t>Mechanical Engineering</a:t>
            </a:r>
          </a:p>
          <a:p>
            <a:r>
              <a:rPr lang="en-GB" dirty="0">
                <a:solidFill>
                  <a:srgbClr val="3ABDAB"/>
                </a:solidFill>
              </a:rPr>
              <a:t>Human Resources Management  </a:t>
            </a:r>
          </a:p>
          <a:p>
            <a:endParaRPr lang="en-GB" dirty="0"/>
          </a:p>
        </p:txBody>
      </p:sp>
      <p:sp>
        <p:nvSpPr>
          <p:cNvPr id="27" name="TextBox 26">
            <a:extLst>
              <a:ext uri="{FF2B5EF4-FFF2-40B4-BE49-F238E27FC236}">
                <a16:creationId xmlns:a16="http://schemas.microsoft.com/office/drawing/2014/main" id="{DEE271CC-FB8D-4C4F-8CBE-A9573C4AE6C7}"/>
              </a:ext>
            </a:extLst>
          </p:cNvPr>
          <p:cNvSpPr txBox="1"/>
          <p:nvPr/>
        </p:nvSpPr>
        <p:spPr>
          <a:xfrm>
            <a:off x="6348735" y="5136359"/>
            <a:ext cx="4612061" cy="1477328"/>
          </a:xfrm>
          <a:prstGeom prst="rect">
            <a:avLst/>
          </a:prstGeom>
          <a:noFill/>
        </p:spPr>
        <p:txBody>
          <a:bodyPr wrap="square">
            <a:spAutoFit/>
          </a:bodyPr>
          <a:lstStyle/>
          <a:p>
            <a:r>
              <a:rPr lang="en-GB" b="0" i="0" dirty="0">
                <a:solidFill>
                  <a:srgbClr val="212529"/>
                </a:solidFill>
                <a:effectLst/>
                <a:latin typeface="Inter"/>
              </a:rPr>
              <a:t>MSc in Project Management</a:t>
            </a:r>
          </a:p>
          <a:p>
            <a:r>
              <a:rPr lang="en-GB" dirty="0">
                <a:solidFill>
                  <a:srgbClr val="3ABDAB"/>
                </a:solidFill>
                <a:latin typeface="Inter"/>
              </a:rPr>
              <a:t>MSc in Leadership and Management Practice</a:t>
            </a:r>
          </a:p>
          <a:p>
            <a:r>
              <a:rPr lang="en-GB" dirty="0">
                <a:solidFill>
                  <a:srgbClr val="3ABDAB"/>
                </a:solidFill>
                <a:latin typeface="Inter"/>
              </a:rPr>
              <a:t>PGD in Education</a:t>
            </a:r>
          </a:p>
          <a:p>
            <a:r>
              <a:rPr lang="en-GB" dirty="0">
                <a:solidFill>
                  <a:srgbClr val="3ABDAB"/>
                </a:solidFill>
              </a:rPr>
              <a:t>MSc in Investment and Finance</a:t>
            </a:r>
          </a:p>
          <a:p>
            <a:r>
              <a:rPr lang="en-GB" dirty="0">
                <a:solidFill>
                  <a:srgbClr val="E59234"/>
                </a:solidFill>
              </a:rPr>
              <a:t>MSc in Cyber Security</a:t>
            </a:r>
          </a:p>
        </p:txBody>
      </p:sp>
      <p:sp>
        <p:nvSpPr>
          <p:cNvPr id="28" name="TextBox 27">
            <a:extLst>
              <a:ext uri="{FF2B5EF4-FFF2-40B4-BE49-F238E27FC236}">
                <a16:creationId xmlns:a16="http://schemas.microsoft.com/office/drawing/2014/main" id="{46208D8B-725E-487A-A40D-3F96D60FF07A}"/>
              </a:ext>
            </a:extLst>
          </p:cNvPr>
          <p:cNvSpPr txBox="1"/>
          <p:nvPr/>
        </p:nvSpPr>
        <p:spPr>
          <a:xfrm>
            <a:off x="6366065" y="4804355"/>
            <a:ext cx="4612061" cy="369332"/>
          </a:xfrm>
          <a:prstGeom prst="rect">
            <a:avLst/>
          </a:prstGeom>
          <a:noFill/>
        </p:spPr>
        <p:txBody>
          <a:bodyPr wrap="square">
            <a:spAutoFit/>
          </a:bodyPr>
          <a:lstStyle/>
          <a:p>
            <a:r>
              <a:rPr lang="en-GB" b="1" u="sng" dirty="0"/>
              <a:t>Postgraduate</a:t>
            </a:r>
          </a:p>
        </p:txBody>
      </p:sp>
    </p:spTree>
    <p:extLst>
      <p:ext uri="{BB962C8B-B14F-4D97-AF65-F5344CB8AC3E}">
        <p14:creationId xmlns:p14="http://schemas.microsoft.com/office/powerpoint/2010/main" val="3533611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CDD8602461C74DA6F545857844BE8A" ma:contentTypeVersion="0" ma:contentTypeDescription="Create a new document." ma:contentTypeScope="" ma:versionID="8b2a24011590e189fc80d36b5f64962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E6B0DC-72BC-4340-BB98-E9AC4C86C718}"/>
</file>

<file path=customXml/itemProps2.xml><?xml version="1.0" encoding="utf-8"?>
<ds:datastoreItem xmlns:ds="http://schemas.openxmlformats.org/officeDocument/2006/customXml" ds:itemID="{C5E247F9-3796-4BCC-AA05-93E934552FB8}"/>
</file>

<file path=customXml/itemProps3.xml><?xml version="1.0" encoding="utf-8"?>
<ds:datastoreItem xmlns:ds="http://schemas.openxmlformats.org/officeDocument/2006/customXml" ds:itemID="{15F55064-4454-42B8-B700-B05B47DCD5E5}"/>
</file>

<file path=docProps/app.xml><?xml version="1.0" encoding="utf-8"?>
<Properties xmlns="http://schemas.openxmlformats.org/officeDocument/2006/extended-properties" xmlns:vt="http://schemas.openxmlformats.org/officeDocument/2006/docPropsVTypes">
  <TotalTime>5113</TotalTime>
  <Words>1629</Words>
  <Application>Microsoft Macintosh PowerPoint</Application>
  <PresentationFormat>Widescreen</PresentationFormat>
  <Paragraphs>247</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Calisto MT</vt:lpstr>
      <vt:lpstr>Inter</vt:lpstr>
      <vt:lpstr>Wingdings</vt:lpstr>
      <vt:lpstr>Office Theme</vt:lpstr>
      <vt:lpstr>PowerPoint Presentation</vt:lpstr>
      <vt:lpstr>Introduction </vt:lpstr>
      <vt:lpstr>PowerPoint Presentation</vt:lpstr>
      <vt:lpstr>OUC Campus today…</vt:lpstr>
      <vt:lpstr>PowerPoint Presentation</vt:lpstr>
      <vt:lpstr>Students’ Life @</vt:lpstr>
      <vt:lpstr>Students’ Life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Binoy Sobnack</dc:creator>
  <cp:lastModifiedBy>Binoy Sobnack</cp:lastModifiedBy>
  <cp:revision>110</cp:revision>
  <cp:lastPrinted>2022-02-21T10:49:58Z</cp:lastPrinted>
  <dcterms:created xsi:type="dcterms:W3CDTF">2022-02-18T10:40:35Z</dcterms:created>
  <dcterms:modified xsi:type="dcterms:W3CDTF">2022-02-24T08:10:11Z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0x010100C7CDD8602461C74DA6F545857844BE8A</vt:lpwstr>
  </property>
</Properties>
</file>